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8"/>
  </p:notesMasterIdLst>
  <p:sldIdLst>
    <p:sldId id="256" r:id="rId2"/>
    <p:sldId id="258" r:id="rId3"/>
    <p:sldId id="270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DE17B"/>
    <a:srgbClr val="999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5"/>
    <p:restoredTop sz="93706"/>
  </p:normalViewPr>
  <p:slideViewPr>
    <p:cSldViewPr snapToGrid="0" snapToObjects="1">
      <p:cViewPr varScale="1">
        <p:scale>
          <a:sx n="84" d="100"/>
          <a:sy n="84" d="100"/>
        </p:scale>
        <p:origin x="184" y="25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notesMaster" Target="notesMasters/notesMaster1.xml"/><Relationship Id="rId39" Type="http://schemas.openxmlformats.org/officeDocument/2006/relationships/presProps" Target="presProps.xml"/><Relationship Id="rId40" Type="http://schemas.openxmlformats.org/officeDocument/2006/relationships/viewProps" Target="viewProps.xml"/><Relationship Id="rId41" Type="http://schemas.openxmlformats.org/officeDocument/2006/relationships/theme" Target="theme/theme1.xml"/><Relationship Id="rId4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D402AD-7ADB-D541-A58A-382EB9179170}" type="datetimeFigureOut">
              <a:rPr lang="en-US" smtClean="0"/>
              <a:t>3/12/18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9BEB0D-CCB4-2848-BE73-BCB48B4DE2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5324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9BEB0D-CCB4-2848-BE73-BCB48B4DE25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7648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399" cy="30860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5" name="Shape 135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Shape 136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477654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399" cy="30860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3" name="Shape 143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Shape 144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902658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399" cy="30860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51" name="Shape 151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Shape 152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619082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59" name="Shape 159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Shape 160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02358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399" cy="30860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67" name="Shape 167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Shape 16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15134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9BEB0D-CCB4-2848-BE73-BCB48B4DE25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6946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" name="Shape 75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7734722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399" cy="30860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2" name="Shape 8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" name="Shape 83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17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892596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399" cy="30860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0" name="Shape 90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Shape 91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18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986184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Shape 9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181378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9BEB0D-CCB4-2848-BE73-BCB48B4DE25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1454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399" cy="30860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6" name="Shape 106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Shape 107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733374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4" name="Shape 114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Shape 115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21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95013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399" cy="30860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2" name="Shape 12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Shape 123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22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9316003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0" name="Shape 130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Shape 131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23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4777074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399" cy="30860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8" name="Shape 138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Shape 13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24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0154224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6" name="Shape 146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Shape 147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25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525543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Shape 155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26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6856383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399" cy="30860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62" name="Shape 16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Shape 163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27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2976697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399" cy="30860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70" name="Shape 170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Shape 171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28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0865438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399" cy="30860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78" name="Shape 178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Shape 17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29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48749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9BEB0D-CCB4-2848-BE73-BCB48B4DE25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22191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399" cy="30860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86" name="Shape 186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Shape 187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30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2331883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399" cy="30860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94" name="Shape 194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Shape 195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31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014980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9BEB0D-CCB4-2848-BE73-BCB48B4DE254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91190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9BEB0D-CCB4-2848-BE73-BCB48B4DE254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1932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9BEB0D-CCB4-2848-BE73-BCB48B4DE254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87626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9BEB0D-CCB4-2848-BE73-BCB48B4DE254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60676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9BEB0D-CCB4-2848-BE73-BCB48B4DE254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2844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399" cy="30860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2" name="Shape 8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" name="Shape 83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63083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399" cy="30860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0" name="Shape 90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Shape 91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917049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9" name="Shape 99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Shape 100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53046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399" cy="30860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7" name="Shape 107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Shape 10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859002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399" cy="30860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6" name="Shape 116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Shape 117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92848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399" cy="30860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4" name="Shape 124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Shape 125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31132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CBEF6-4E17-CF46-AF64-B072BA4F854A}" type="datetimeFigureOut">
              <a:rPr lang="en-US" smtClean="0"/>
              <a:t>3/12/18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4D888-700A-5B49-A37F-7F161B9CE5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5878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CBEF6-4E17-CF46-AF64-B072BA4F854A}" type="datetimeFigureOut">
              <a:rPr lang="en-US" smtClean="0"/>
              <a:t>3/12/18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4D888-700A-5B49-A37F-7F161B9CE5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5945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CBEF6-4E17-CF46-AF64-B072BA4F854A}" type="datetimeFigureOut">
              <a:rPr lang="en-US" smtClean="0"/>
              <a:t>3/12/18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4D888-700A-5B49-A37F-7F161B9CE5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6417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CBEF6-4E17-CF46-AF64-B072BA4F854A}" type="datetimeFigureOut">
              <a:rPr lang="en-US" smtClean="0"/>
              <a:t>3/12/18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4D888-700A-5B49-A37F-7F161B9CE5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1797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CBEF6-4E17-CF46-AF64-B072BA4F854A}" type="datetimeFigureOut">
              <a:rPr lang="en-US" smtClean="0"/>
              <a:t>3/12/18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4D888-700A-5B49-A37F-7F161B9CE5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2566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CBEF6-4E17-CF46-AF64-B072BA4F854A}" type="datetimeFigureOut">
              <a:rPr lang="en-US" smtClean="0"/>
              <a:t>3/12/18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4D888-700A-5B49-A37F-7F161B9CE5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7022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CBEF6-4E17-CF46-AF64-B072BA4F854A}" type="datetimeFigureOut">
              <a:rPr lang="en-US" smtClean="0"/>
              <a:t>3/12/18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4D888-700A-5B49-A37F-7F161B9CE5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1088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CBEF6-4E17-CF46-AF64-B072BA4F854A}" type="datetimeFigureOut">
              <a:rPr lang="en-US" smtClean="0"/>
              <a:t>3/12/18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4D888-700A-5B49-A37F-7F161B9CE5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0152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4925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5CBEF6-4E17-CF46-AF64-B072BA4F854A}" type="datetimeFigureOut">
              <a:rPr lang="en-US" smtClean="0"/>
              <a:t>3/12/18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64D888-700A-5B49-A37F-7F161B9CE5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9499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7" r:id="rId8"/>
  </p:sldLayoutIdLst>
  <p:txStyles>
    <p:titleStyle>
      <a:lvl1pPr algn="l" defTabSz="457200" rtl="0" eaLnBrk="1" latinLnBrk="0" hangingPunct="1">
        <a:spcBef>
          <a:spcPct val="0"/>
        </a:spcBef>
        <a:buNone/>
        <a:defRPr sz="3200" b="0" i="0" kern="1200">
          <a:solidFill>
            <a:schemeClr val="tx1"/>
          </a:solidFill>
          <a:latin typeface="Proxima Nova Extrabld"/>
          <a:ea typeface="+mj-ea"/>
          <a:cs typeface="Proxima Nova Extrabld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Proxima Nova Regular"/>
          <a:ea typeface="+mn-ea"/>
          <a:cs typeface="Proxima Nova Regular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Proxima Nova Regular"/>
          <a:ea typeface="+mn-ea"/>
          <a:cs typeface="Proxima Nova Regular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Proxima Nova Regular"/>
          <a:ea typeface="+mn-ea"/>
          <a:cs typeface="Proxima Nova Regular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Proxima Nova Regular"/>
          <a:ea typeface="+mn-ea"/>
          <a:cs typeface="Proxima Nova Regular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Proxima Nova Regular"/>
          <a:ea typeface="+mn-ea"/>
          <a:cs typeface="Proxima Nova Regular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.JP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6.JP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7.JP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8.jp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9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0.tif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1.tif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hyperlink" Target="http://www.cloud.psu.edu/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799" y="886120"/>
            <a:ext cx="8062275" cy="1436636"/>
          </a:xfrm>
        </p:spPr>
        <p:txBody>
          <a:bodyPr>
            <a:normAutofit/>
          </a:bodyPr>
          <a:lstStyle/>
          <a:p>
            <a:r>
              <a:rPr lang="en-US" sz="4000" dirty="0" smtClean="0"/>
              <a:t>Overview of Big Data and HPC</a:t>
            </a:r>
            <a:endParaRPr lang="en-US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2257424"/>
            <a:ext cx="7772400" cy="2268856"/>
          </a:xfrm>
        </p:spPr>
        <p:txBody>
          <a:bodyPr>
            <a:normAutofit/>
          </a:bodyPr>
          <a:lstStyle/>
          <a:p>
            <a:pPr algn="l"/>
            <a:r>
              <a:rPr lang="en-US" sz="2800" dirty="0" smtClean="0"/>
              <a:t>Wrap up Web Scraping</a:t>
            </a:r>
          </a:p>
          <a:p>
            <a:pPr algn="l"/>
            <a:r>
              <a:rPr lang="en-US" sz="2800" dirty="0" smtClean="0">
                <a:solidFill>
                  <a:srgbClr val="999999"/>
                </a:solidFill>
              </a:rPr>
              <a:t>Overview of HPC</a:t>
            </a:r>
          </a:p>
          <a:p>
            <a:pPr algn="l"/>
            <a:r>
              <a:rPr lang="en-US" sz="2800" dirty="0" smtClean="0">
                <a:solidFill>
                  <a:srgbClr val="999999"/>
                </a:solidFill>
              </a:rPr>
              <a:t>Hardware!</a:t>
            </a:r>
          </a:p>
          <a:p>
            <a:pPr algn="l"/>
            <a:r>
              <a:rPr lang="en-US" sz="2800" dirty="0" smtClean="0">
                <a:solidFill>
                  <a:srgbClr val="999999"/>
                </a:solidFill>
              </a:rPr>
              <a:t>Remote Access</a:t>
            </a:r>
            <a:endParaRPr lang="en-US" sz="2800" dirty="0">
              <a:solidFill>
                <a:srgbClr val="9999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6433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 txBox="1">
            <a:spLocks noGrp="1"/>
          </p:cNvSpPr>
          <p:nvPr>
            <p:ph type="title"/>
          </p:nvPr>
        </p:nvSpPr>
        <p:spPr>
          <a:xfrm>
            <a:off x="216932" y="154490"/>
            <a:ext cx="8229600" cy="49252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Proxima Nova"/>
              <a:buNone/>
            </a:pPr>
            <a:r>
              <a:rPr lang="en-US" sz="288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Strategy Checklist:</a:t>
            </a:r>
          </a:p>
        </p:txBody>
      </p:sp>
      <p:sp>
        <p:nvSpPr>
          <p:cNvPr id="139" name="Shape 139"/>
          <p:cNvSpPr txBox="1">
            <a:spLocks noGrp="1"/>
          </p:cNvSpPr>
          <p:nvPr>
            <p:ph type="body" idx="1"/>
          </p:nvPr>
        </p:nvSpPr>
        <p:spPr>
          <a:xfrm>
            <a:off x="326050" y="994196"/>
            <a:ext cx="8529418" cy="3738059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3DE17B"/>
              </a:buClr>
              <a:buSzPct val="100000"/>
              <a:buFont typeface="Noto Sans Symbols"/>
              <a:buChar char="▪"/>
            </a:pPr>
            <a:r>
              <a:rPr lang="en-US" sz="3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Understand your problem.</a:t>
            </a:r>
          </a:p>
          <a:p>
            <a:pPr marL="342900" marR="0" lvl="0" indent="-342900" algn="l" rtl="0">
              <a:spcBef>
                <a:spcPts val="2568"/>
              </a:spcBef>
              <a:spcAft>
                <a:spcPts val="0"/>
              </a:spcAft>
              <a:buClr>
                <a:srgbClr val="3DE17B"/>
              </a:buClr>
              <a:buSzPct val="100000"/>
              <a:buFont typeface="Noto Sans Symbols"/>
              <a:buChar char="▪"/>
            </a:pPr>
            <a:r>
              <a:rPr lang="en-US" sz="3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Determine which approach is appropriate.</a:t>
            </a:r>
          </a:p>
          <a:p>
            <a:pPr marL="342900" marR="0" lvl="0" indent="-342900" algn="l" rtl="0">
              <a:spcBef>
                <a:spcPts val="2568"/>
              </a:spcBef>
              <a:spcAft>
                <a:spcPts val="0"/>
              </a:spcAft>
              <a:buClr>
                <a:srgbClr val="3DE17B"/>
              </a:buClr>
              <a:buSzPct val="100000"/>
              <a:buFont typeface="Noto Sans Symbols"/>
              <a:buChar char="▪"/>
            </a:pPr>
            <a:r>
              <a:rPr lang="en-US" sz="3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Exercise constraint!</a:t>
            </a:r>
          </a:p>
          <a:p>
            <a:pPr marL="342900" marR="0" lvl="0" indent="-342900" algn="l" rtl="0">
              <a:spcBef>
                <a:spcPts val="2568"/>
              </a:spcBef>
              <a:spcAft>
                <a:spcPts val="0"/>
              </a:spcAft>
              <a:buClr>
                <a:srgbClr val="3DE17B"/>
              </a:buClr>
              <a:buSzPct val="100000"/>
              <a:buFont typeface="Noto Sans Symbols"/>
              <a:buChar char="▪"/>
            </a:pPr>
            <a:r>
              <a:rPr lang="en-US" sz="3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Work smarter, not harder.</a:t>
            </a:r>
          </a:p>
          <a:p>
            <a:pPr marL="342900" marR="0" lvl="0" indent="-342900" algn="l" rtl="0">
              <a:spcBef>
                <a:spcPts val="2568"/>
              </a:spcBef>
              <a:buClr>
                <a:srgbClr val="3DE17B"/>
              </a:buClr>
              <a:buSzPct val="100000"/>
              <a:buFont typeface="Noto Sans Symbols"/>
              <a:buNone/>
            </a:pPr>
            <a:endParaRPr sz="3200" b="0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40" name="Shape 140"/>
          <p:cNvCxnSpPr/>
          <p:nvPr/>
        </p:nvCxnSpPr>
        <p:spPr>
          <a:xfrm>
            <a:off x="308887" y="712258"/>
            <a:ext cx="8546580" cy="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394694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 txBox="1">
            <a:spLocks noGrp="1"/>
          </p:cNvSpPr>
          <p:nvPr>
            <p:ph type="title"/>
          </p:nvPr>
        </p:nvSpPr>
        <p:spPr>
          <a:xfrm>
            <a:off x="216932" y="154490"/>
            <a:ext cx="8229600" cy="49252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Proxima Nova"/>
              <a:buNone/>
            </a:pPr>
            <a:r>
              <a:rPr lang="en-US" sz="288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Understand Your Challenge:</a:t>
            </a:r>
          </a:p>
        </p:txBody>
      </p:sp>
      <p:sp>
        <p:nvSpPr>
          <p:cNvPr id="147" name="Shape 147"/>
          <p:cNvSpPr txBox="1">
            <a:spLocks noGrp="1"/>
          </p:cNvSpPr>
          <p:nvPr>
            <p:ph type="body" idx="1"/>
          </p:nvPr>
        </p:nvSpPr>
        <p:spPr>
          <a:xfrm>
            <a:off x="326050" y="994196"/>
            <a:ext cx="8529418" cy="3738059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3DE17B"/>
              </a:buClr>
              <a:buSzPct val="100000"/>
              <a:buFont typeface="Noto Sans Symbols"/>
              <a:buNone/>
            </a:pPr>
            <a:endParaRPr sz="3200" b="0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342900" marR="0" lvl="0" indent="-342900" algn="l" rtl="0">
              <a:spcBef>
                <a:spcPts val="2568"/>
              </a:spcBef>
              <a:spcAft>
                <a:spcPts val="0"/>
              </a:spcAft>
              <a:buClr>
                <a:srgbClr val="3DE17B"/>
              </a:buClr>
              <a:buSzPct val="100000"/>
              <a:buFont typeface="Noto Sans Symbols"/>
              <a:buChar char="▪"/>
            </a:pPr>
            <a:r>
              <a:rPr lang="en-US" sz="3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Large Dataset.</a:t>
            </a:r>
          </a:p>
          <a:p>
            <a:pPr marL="342900" marR="0" lvl="0" indent="-342900" algn="l" rtl="0">
              <a:spcBef>
                <a:spcPts val="2568"/>
              </a:spcBef>
              <a:spcAft>
                <a:spcPts val="0"/>
              </a:spcAft>
              <a:buClr>
                <a:srgbClr val="3DE17B"/>
              </a:buClr>
              <a:buSzPct val="100000"/>
              <a:buFont typeface="Noto Sans Symbols"/>
              <a:buChar char="▪"/>
            </a:pPr>
            <a:r>
              <a:rPr lang="en-US" sz="3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Code takes a long time to run.</a:t>
            </a:r>
          </a:p>
          <a:p>
            <a:pPr marL="342900" marR="0" lvl="0" indent="-342900" algn="l" rtl="0">
              <a:spcBef>
                <a:spcPts val="2568"/>
              </a:spcBef>
              <a:buClr>
                <a:srgbClr val="3DE17B"/>
              </a:buClr>
              <a:buSzPct val="100000"/>
              <a:buFont typeface="Noto Sans Symbols"/>
              <a:buChar char="▪"/>
            </a:pPr>
            <a:r>
              <a:rPr lang="en-US" sz="3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Task needs to be replicated zillions of times.</a:t>
            </a:r>
          </a:p>
        </p:txBody>
      </p:sp>
      <p:cxnSp>
        <p:nvCxnSpPr>
          <p:cNvPr id="148" name="Shape 148"/>
          <p:cNvCxnSpPr/>
          <p:nvPr/>
        </p:nvCxnSpPr>
        <p:spPr>
          <a:xfrm>
            <a:off x="308887" y="712258"/>
            <a:ext cx="8546580" cy="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987252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 txBox="1">
            <a:spLocks noGrp="1"/>
          </p:cNvSpPr>
          <p:nvPr>
            <p:ph type="title"/>
          </p:nvPr>
        </p:nvSpPr>
        <p:spPr>
          <a:xfrm>
            <a:off x="216932" y="154490"/>
            <a:ext cx="8229600" cy="49252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Proxima Nova"/>
              <a:buNone/>
            </a:pPr>
            <a:r>
              <a:rPr lang="en-US" sz="288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Large Dataset:</a:t>
            </a:r>
          </a:p>
        </p:txBody>
      </p:sp>
      <p:sp>
        <p:nvSpPr>
          <p:cNvPr id="155" name="Shape 155"/>
          <p:cNvSpPr txBox="1">
            <a:spLocks noGrp="1"/>
          </p:cNvSpPr>
          <p:nvPr>
            <p:ph type="body" idx="1"/>
          </p:nvPr>
        </p:nvSpPr>
        <p:spPr>
          <a:xfrm>
            <a:off x="326050" y="994196"/>
            <a:ext cx="8529418" cy="3738059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3DE17B"/>
              </a:buClr>
              <a:buSzPct val="100000"/>
              <a:buFont typeface="Noto Sans Symbols"/>
              <a:buChar char="▪"/>
            </a:pPr>
            <a:r>
              <a:rPr lang="en-US" sz="3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First determine memory requirements, what computer will run it?</a:t>
            </a:r>
          </a:p>
          <a:p>
            <a:pPr marL="342900" marR="0" lvl="0" indent="-342900" algn="l" rtl="0">
              <a:spcBef>
                <a:spcPts val="2568"/>
              </a:spcBef>
              <a:spcAft>
                <a:spcPts val="0"/>
              </a:spcAft>
              <a:buClr>
                <a:srgbClr val="3DE17B"/>
              </a:buClr>
              <a:buSzPct val="100000"/>
              <a:buFont typeface="Noto Sans Symbols"/>
              <a:buChar char="▪"/>
            </a:pPr>
            <a:r>
              <a:rPr lang="en-US" sz="3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Use memory efficient data structures (sparse matrices) where possible.</a:t>
            </a:r>
          </a:p>
          <a:p>
            <a:pPr marL="342900" marR="0" lvl="0" indent="-342900" algn="l" rtl="0">
              <a:spcBef>
                <a:spcPts val="2568"/>
              </a:spcBef>
              <a:spcAft>
                <a:spcPts val="0"/>
              </a:spcAft>
              <a:buClr>
                <a:srgbClr val="3DE17B"/>
              </a:buClr>
              <a:buSzPct val="100000"/>
              <a:buFont typeface="Noto Sans Symbols"/>
              <a:buChar char="▪"/>
            </a:pPr>
            <a:r>
              <a:rPr lang="en-US" sz="3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Chunk the problem up.</a:t>
            </a:r>
          </a:p>
          <a:p>
            <a:pPr marL="342900" marR="0" lvl="0" indent="-342900" algn="l" rtl="0">
              <a:spcBef>
                <a:spcPts val="2568"/>
              </a:spcBef>
              <a:buClr>
                <a:srgbClr val="3DE17B"/>
              </a:buClr>
              <a:buSzPct val="100000"/>
              <a:buFont typeface="Noto Sans Symbols"/>
              <a:buNone/>
            </a:pPr>
            <a:endParaRPr sz="3200" b="0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56" name="Shape 156"/>
          <p:cNvCxnSpPr/>
          <p:nvPr/>
        </p:nvCxnSpPr>
        <p:spPr>
          <a:xfrm>
            <a:off x="308887" y="712258"/>
            <a:ext cx="8546580" cy="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413647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 txBox="1">
            <a:spLocks noGrp="1"/>
          </p:cNvSpPr>
          <p:nvPr>
            <p:ph type="title"/>
          </p:nvPr>
        </p:nvSpPr>
        <p:spPr>
          <a:xfrm>
            <a:off x="216932" y="154490"/>
            <a:ext cx="8229600" cy="49252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Proxima Nova"/>
              <a:buNone/>
            </a:pPr>
            <a:r>
              <a:rPr lang="en-US" sz="288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Long Runtime:</a:t>
            </a:r>
          </a:p>
        </p:txBody>
      </p:sp>
      <p:sp>
        <p:nvSpPr>
          <p:cNvPr id="163" name="Shape 163"/>
          <p:cNvSpPr txBox="1">
            <a:spLocks noGrp="1"/>
          </p:cNvSpPr>
          <p:nvPr>
            <p:ph type="body" idx="1"/>
          </p:nvPr>
        </p:nvSpPr>
        <p:spPr>
          <a:xfrm>
            <a:off x="326050" y="994196"/>
            <a:ext cx="8529418" cy="4049144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3DE17B"/>
              </a:buClr>
              <a:buSzPct val="100000"/>
              <a:buFont typeface="Noto Sans Symbols"/>
              <a:buChar char="▪"/>
            </a:pPr>
            <a:r>
              <a:rPr lang="en-US" sz="3200" b="0" i="0" u="none" strike="noStrike" cap="none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How long? Less than a month? Just wait!</a:t>
            </a:r>
          </a:p>
          <a:p>
            <a:pPr marL="342900" marR="0" lvl="0" indent="-342900" algn="l" rtl="0">
              <a:spcBef>
                <a:spcPts val="2568"/>
              </a:spcBef>
              <a:spcAft>
                <a:spcPts val="0"/>
              </a:spcAft>
              <a:buClr>
                <a:srgbClr val="3DE17B"/>
              </a:buClr>
              <a:buSzPct val="100000"/>
              <a:buFont typeface="Noto Sans Symbols"/>
              <a:buChar char="▪"/>
            </a:pPr>
            <a:r>
              <a:rPr lang="en-US" sz="3200" b="0" i="0" u="none" strike="noStrike" cap="none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Reliable power supply, turn off automatic updates, save results periodically if possible.</a:t>
            </a:r>
          </a:p>
          <a:p>
            <a:pPr marL="342900" marR="0" lvl="0" indent="-342900" algn="l" rtl="0">
              <a:spcBef>
                <a:spcPts val="2568"/>
              </a:spcBef>
              <a:spcAft>
                <a:spcPts val="0"/>
              </a:spcAft>
              <a:buClr>
                <a:srgbClr val="3DE17B"/>
              </a:buClr>
              <a:buSzPct val="100000"/>
              <a:buFont typeface="Noto Sans Symbols"/>
              <a:buChar char="▪"/>
            </a:pPr>
            <a:r>
              <a:rPr lang="en-US" sz="3200" b="0" i="0" u="none" strike="noStrike" cap="none" dirty="0" smtClean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More efficient implementation!</a:t>
            </a:r>
          </a:p>
          <a:p>
            <a:pPr marL="342900" marR="0" lvl="0" indent="-342900" algn="l" rtl="0">
              <a:spcBef>
                <a:spcPts val="2568"/>
              </a:spcBef>
              <a:spcAft>
                <a:spcPts val="0"/>
              </a:spcAft>
              <a:buClr>
                <a:srgbClr val="3DE17B"/>
              </a:buClr>
              <a:buSzPct val="100000"/>
              <a:buFont typeface="Noto Sans Symbols"/>
              <a:buChar char="▪"/>
            </a:pPr>
            <a:r>
              <a:rPr lang="en-US" sz="3200" b="0" i="0" u="none" strike="noStrike" cap="none" dirty="0" smtClean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Faster language </a:t>
            </a:r>
            <a:r>
              <a:rPr lang="en-US" sz="3200" b="0" i="0" u="none" strike="noStrike" cap="none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(C++), should get a collaborator for this to start out.</a:t>
            </a:r>
          </a:p>
          <a:p>
            <a:pPr marL="342900" marR="0" lvl="0" indent="-342900" algn="l" rtl="0">
              <a:spcBef>
                <a:spcPts val="2568"/>
              </a:spcBef>
              <a:buClr>
                <a:srgbClr val="3DE17B"/>
              </a:buClr>
              <a:buSzPct val="100000"/>
              <a:buFont typeface="Noto Sans Symbols"/>
              <a:buNone/>
            </a:pPr>
            <a:endParaRPr sz="3200" b="0" i="0" u="none" strike="noStrike" cap="none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64" name="Shape 164"/>
          <p:cNvCxnSpPr/>
          <p:nvPr/>
        </p:nvCxnSpPr>
        <p:spPr>
          <a:xfrm>
            <a:off x="308887" y="712258"/>
            <a:ext cx="8546580" cy="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093966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 txBox="1">
            <a:spLocks noGrp="1"/>
          </p:cNvSpPr>
          <p:nvPr>
            <p:ph type="title"/>
          </p:nvPr>
        </p:nvSpPr>
        <p:spPr>
          <a:xfrm>
            <a:off x="216932" y="154490"/>
            <a:ext cx="8229600" cy="49252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Proxima Nova"/>
              <a:buNone/>
            </a:pPr>
            <a:r>
              <a:rPr lang="en-US" sz="288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Many Replications:</a:t>
            </a:r>
          </a:p>
        </p:txBody>
      </p:sp>
      <p:sp>
        <p:nvSpPr>
          <p:cNvPr id="171" name="Shape 171"/>
          <p:cNvSpPr txBox="1">
            <a:spLocks noGrp="1"/>
          </p:cNvSpPr>
          <p:nvPr>
            <p:ph type="body" idx="1"/>
          </p:nvPr>
        </p:nvSpPr>
        <p:spPr>
          <a:xfrm>
            <a:off x="326050" y="994196"/>
            <a:ext cx="8529418" cy="3738059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3DE17B"/>
              </a:buClr>
              <a:buSzPct val="100000"/>
              <a:buFont typeface="Noto Sans Symbols"/>
              <a:buChar char="▪"/>
            </a:pPr>
            <a:r>
              <a:rPr lang="en-US" sz="3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Write code to deal with one instance. Test it out.</a:t>
            </a:r>
          </a:p>
          <a:p>
            <a:pPr marL="342900" marR="0" lvl="0" indent="-342900" algn="l" rtl="0">
              <a:spcBef>
                <a:spcPts val="2568"/>
              </a:spcBef>
              <a:buClr>
                <a:srgbClr val="3DE17B"/>
              </a:buClr>
              <a:buSzPct val="100000"/>
              <a:buFont typeface="Noto Sans Symbols"/>
              <a:buChar char="▪"/>
            </a:pPr>
            <a:r>
              <a:rPr lang="en-US" sz="3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Break up problem and parallelize!</a:t>
            </a:r>
          </a:p>
        </p:txBody>
      </p:sp>
      <p:cxnSp>
        <p:nvCxnSpPr>
          <p:cNvPr id="172" name="Shape 172"/>
          <p:cNvCxnSpPr/>
          <p:nvPr/>
        </p:nvCxnSpPr>
        <p:spPr>
          <a:xfrm>
            <a:off x="308887" y="712258"/>
            <a:ext cx="8546580" cy="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743218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799" y="886120"/>
            <a:ext cx="8062275" cy="1436636"/>
          </a:xfrm>
        </p:spPr>
        <p:txBody>
          <a:bodyPr>
            <a:normAutofit/>
          </a:bodyPr>
          <a:lstStyle/>
          <a:p>
            <a:r>
              <a:rPr lang="en-US" sz="4000" dirty="0" smtClean="0"/>
              <a:t>Hardware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766086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>
            <a:spLocks noGrp="1"/>
          </p:cNvSpPr>
          <p:nvPr>
            <p:ph type="title"/>
          </p:nvPr>
        </p:nvSpPr>
        <p:spPr>
          <a:xfrm>
            <a:off x="216932" y="154490"/>
            <a:ext cx="8229600" cy="49252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Proxima Nova"/>
              <a:buNone/>
            </a:pPr>
            <a:r>
              <a:rPr lang="en-US" sz="2880" b="0" i="0" u="none" strike="noStrike" cap="none" dirty="0" smtClean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An Overview:</a:t>
            </a:r>
            <a:endParaRPr lang="en-US" sz="2880" b="0" i="0" u="none" strike="noStrike" cap="none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>
            <a:off x="326050" y="994196"/>
            <a:ext cx="8529418" cy="370977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3DE17B"/>
              </a:buClr>
              <a:buSzPct val="100000"/>
              <a:buFont typeface="Noto Sans Symbols"/>
              <a:buChar char="▪"/>
            </a:pPr>
            <a:r>
              <a:rPr lang="en-US" sz="3200" b="0" i="0" u="none" strike="noStrike" cap="none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Relevant pieces of hardware.</a:t>
            </a:r>
          </a:p>
          <a:p>
            <a:pPr marL="342900" marR="0" lvl="0" indent="-342900" algn="l" rtl="0">
              <a:spcBef>
                <a:spcPts val="2568"/>
              </a:spcBef>
              <a:spcAft>
                <a:spcPts val="0"/>
              </a:spcAft>
              <a:buClr>
                <a:srgbClr val="3DE17B"/>
              </a:buClr>
              <a:buSzPct val="100000"/>
              <a:buFont typeface="Noto Sans Symbols"/>
              <a:buChar char="▪"/>
            </a:pPr>
            <a:r>
              <a:rPr lang="en-US" sz="3200" b="0" i="0" u="none" strike="noStrike" cap="none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The different kinds of computers, what they are good for, how much they cost, how much of a pain they are to use.</a:t>
            </a:r>
          </a:p>
          <a:p>
            <a:pPr marL="342900" marR="0" lvl="0" indent="-342900" algn="l" rtl="0">
              <a:spcBef>
                <a:spcPts val="2568"/>
              </a:spcBef>
              <a:buClr>
                <a:srgbClr val="3DE17B"/>
              </a:buClr>
              <a:buSzPct val="100000"/>
              <a:buFont typeface="Noto Sans Symbols"/>
              <a:buChar char="▪"/>
            </a:pPr>
            <a:r>
              <a:rPr lang="en-US" sz="3200" b="0" i="0" u="none" strike="noStrike" cap="none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My two cents on how to spend your money/time, based on your needs.</a:t>
            </a:r>
          </a:p>
        </p:txBody>
      </p:sp>
      <p:cxnSp>
        <p:nvCxnSpPr>
          <p:cNvPr id="79" name="Shape 79"/>
          <p:cNvCxnSpPr/>
          <p:nvPr/>
        </p:nvCxnSpPr>
        <p:spPr>
          <a:xfrm>
            <a:off x="308887" y="712258"/>
            <a:ext cx="8546580" cy="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072470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>
            <a:spLocks noGrp="1"/>
          </p:cNvSpPr>
          <p:nvPr>
            <p:ph type="title"/>
          </p:nvPr>
        </p:nvSpPr>
        <p:spPr>
          <a:xfrm>
            <a:off x="216932" y="154490"/>
            <a:ext cx="8229600" cy="49252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Proxima Nova"/>
              <a:buNone/>
            </a:pPr>
            <a:r>
              <a:rPr lang="en-US" sz="288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RAM:</a:t>
            </a:r>
          </a:p>
        </p:txBody>
      </p:sp>
      <p:cxnSp>
        <p:nvCxnSpPr>
          <p:cNvPr id="86" name="Shape 86"/>
          <p:cNvCxnSpPr/>
          <p:nvPr/>
        </p:nvCxnSpPr>
        <p:spPr>
          <a:xfrm>
            <a:off x="308887" y="712258"/>
            <a:ext cx="8546580" cy="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7" name="Shape 87" descr="Photo01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7541" y="799410"/>
            <a:ext cx="5588916" cy="41916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65373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 txBox="1">
            <a:spLocks noGrp="1"/>
          </p:cNvSpPr>
          <p:nvPr>
            <p:ph type="title"/>
          </p:nvPr>
        </p:nvSpPr>
        <p:spPr>
          <a:xfrm>
            <a:off x="216932" y="154490"/>
            <a:ext cx="8229600" cy="49252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Proxima Nova"/>
              <a:buNone/>
            </a:pPr>
            <a:r>
              <a:rPr lang="en-US" sz="288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RAM:</a:t>
            </a:r>
          </a:p>
        </p:txBody>
      </p:sp>
      <p:sp>
        <p:nvSpPr>
          <p:cNvPr id="94" name="Shape 94"/>
          <p:cNvSpPr txBox="1">
            <a:spLocks noGrp="1"/>
          </p:cNvSpPr>
          <p:nvPr>
            <p:ph type="body" idx="1"/>
          </p:nvPr>
        </p:nvSpPr>
        <p:spPr>
          <a:xfrm>
            <a:off x="326050" y="994196"/>
            <a:ext cx="8529418" cy="370977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3DE17B"/>
              </a:buClr>
              <a:buSzPct val="100000"/>
              <a:buFont typeface="Noto Sans Symbols"/>
              <a:buChar char="▪"/>
            </a:pPr>
            <a:r>
              <a:rPr lang="en-US" sz="3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Allows you to load datasets into R.</a:t>
            </a:r>
          </a:p>
          <a:p>
            <a:pPr marL="342900" marR="0" lvl="0" indent="-342900" algn="l" rtl="0">
              <a:spcBef>
                <a:spcPts val="2568"/>
              </a:spcBef>
              <a:spcAft>
                <a:spcPts val="0"/>
              </a:spcAft>
              <a:buClr>
                <a:srgbClr val="3DE17B"/>
              </a:buClr>
              <a:buSzPct val="100000"/>
              <a:buFont typeface="Noto Sans Symbols"/>
              <a:buChar char="▪"/>
            </a:pPr>
            <a:r>
              <a:rPr lang="en-US" sz="3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Want at least 16GB on a laptop, 64GB on a desktop, but generally as much as you can get.</a:t>
            </a:r>
          </a:p>
          <a:p>
            <a:pPr marL="342900" marR="0" lvl="0" indent="-342900" algn="l" rtl="0">
              <a:spcBef>
                <a:spcPts val="2568"/>
              </a:spcBef>
              <a:buClr>
                <a:srgbClr val="3DE17B"/>
              </a:buClr>
              <a:buSzPct val="100000"/>
              <a:buFont typeface="Noto Sans Symbols"/>
              <a:buChar char="▪"/>
            </a:pPr>
            <a:r>
              <a:rPr lang="en-US" sz="3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Determines the scope of projects/datasets you can work on.</a:t>
            </a:r>
          </a:p>
        </p:txBody>
      </p:sp>
      <p:cxnSp>
        <p:nvCxnSpPr>
          <p:cNvPr id="95" name="Shape 95"/>
          <p:cNvCxnSpPr/>
          <p:nvPr/>
        </p:nvCxnSpPr>
        <p:spPr>
          <a:xfrm>
            <a:off x="308887" y="712258"/>
            <a:ext cx="8546580" cy="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80702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>
            <a:spLocks noGrp="1"/>
          </p:cNvSpPr>
          <p:nvPr>
            <p:ph type="title"/>
          </p:nvPr>
        </p:nvSpPr>
        <p:spPr>
          <a:xfrm>
            <a:off x="216932" y="154490"/>
            <a:ext cx="8229600" cy="49252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Proxima Nova"/>
              <a:buNone/>
            </a:pPr>
            <a:r>
              <a:rPr lang="en-US" sz="288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CPU:</a:t>
            </a:r>
          </a:p>
        </p:txBody>
      </p:sp>
      <p:cxnSp>
        <p:nvCxnSpPr>
          <p:cNvPr id="102" name="Shape 102"/>
          <p:cNvCxnSpPr/>
          <p:nvPr/>
        </p:nvCxnSpPr>
        <p:spPr>
          <a:xfrm>
            <a:off x="308887" y="712258"/>
            <a:ext cx="8546580" cy="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03" name="Shape 103" descr="Photo 2.a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5261" y="924345"/>
            <a:ext cx="5179472" cy="388793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04741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932" y="154490"/>
            <a:ext cx="8229600" cy="49252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What This Lecture Covers:</a:t>
            </a:r>
            <a:endParaRPr lang="en-US" dirty="0">
              <a:effectLst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6050" y="994197"/>
            <a:ext cx="8529418" cy="3709778"/>
          </a:xfrm>
        </p:spPr>
        <p:txBody>
          <a:bodyPr>
            <a:normAutofit/>
          </a:bodyPr>
          <a:lstStyle/>
          <a:p>
            <a:pPr>
              <a:spcBef>
                <a:spcPts val="2568"/>
              </a:spcBef>
              <a:buClr>
                <a:srgbClr val="3DE17B"/>
              </a:buClr>
              <a:buSzPct val="100000"/>
              <a:buFont typeface="Wingdings" charset="2"/>
              <a:buChar char="§"/>
            </a:pPr>
            <a:r>
              <a:rPr lang="en-US" dirty="0" smtClean="0"/>
              <a:t>Wrap up web scraping example</a:t>
            </a:r>
          </a:p>
          <a:p>
            <a:pPr>
              <a:spcBef>
                <a:spcPts val="2568"/>
              </a:spcBef>
              <a:buClr>
                <a:srgbClr val="3DE17B"/>
              </a:buClr>
              <a:buSzPct val="100000"/>
              <a:buFont typeface="Wingdings" charset="2"/>
              <a:buChar char="§"/>
            </a:pPr>
            <a:r>
              <a:rPr lang="en-US" dirty="0"/>
              <a:t>What are “Big Data Analytics” and “High Performance Computing</a:t>
            </a:r>
            <a:r>
              <a:rPr lang="en-US" dirty="0" smtClean="0"/>
              <a:t>”?</a:t>
            </a:r>
          </a:p>
          <a:p>
            <a:pPr>
              <a:spcBef>
                <a:spcPts val="2568"/>
              </a:spcBef>
              <a:buClr>
                <a:srgbClr val="3DE17B"/>
              </a:buClr>
              <a:buSzPct val="100000"/>
              <a:buFont typeface="Wingdings" charset="2"/>
              <a:buChar char="§"/>
            </a:pPr>
            <a:r>
              <a:rPr lang="en-US" dirty="0" smtClean="0"/>
              <a:t>A bit about hardware.</a:t>
            </a:r>
          </a:p>
          <a:p>
            <a:pPr>
              <a:spcBef>
                <a:spcPts val="2568"/>
              </a:spcBef>
              <a:buClr>
                <a:srgbClr val="3DE17B"/>
              </a:buClr>
              <a:buSzPct val="100000"/>
              <a:buFont typeface="Wingdings" charset="2"/>
              <a:buChar char="§"/>
            </a:pPr>
            <a:r>
              <a:rPr lang="en-US" dirty="0" smtClean="0"/>
              <a:t>To the cluster, and beyond! (joke)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308888" y="712259"/>
            <a:ext cx="8546580" cy="0"/>
          </a:xfrm>
          <a:prstGeom prst="line">
            <a:avLst/>
          </a:prstGeom>
          <a:ln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5895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>
            <a:spLocks noGrp="1"/>
          </p:cNvSpPr>
          <p:nvPr>
            <p:ph type="title"/>
          </p:nvPr>
        </p:nvSpPr>
        <p:spPr>
          <a:xfrm>
            <a:off x="216932" y="154490"/>
            <a:ext cx="8229600" cy="49252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Proxima Nova"/>
              <a:buNone/>
            </a:pPr>
            <a:r>
              <a:rPr lang="en-US" sz="288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CPU:</a:t>
            </a:r>
          </a:p>
        </p:txBody>
      </p:sp>
      <p:sp>
        <p:nvSpPr>
          <p:cNvPr id="110" name="Shape 110"/>
          <p:cNvSpPr txBox="1">
            <a:spLocks noGrp="1"/>
          </p:cNvSpPr>
          <p:nvPr>
            <p:ph type="body" idx="1"/>
          </p:nvPr>
        </p:nvSpPr>
        <p:spPr>
          <a:xfrm>
            <a:off x="326050" y="994196"/>
            <a:ext cx="8529418" cy="370977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DE17B"/>
              </a:buClr>
              <a:buSzPct val="98666"/>
              <a:buFont typeface="Noto Sans Symbols"/>
              <a:buChar char="▪"/>
            </a:pPr>
            <a:r>
              <a:rPr lang="en-US" sz="296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Allows you to process data, perform calculations.</a:t>
            </a:r>
          </a:p>
          <a:p>
            <a:pPr marL="342900" marR="0" lvl="0" indent="-342900" algn="l" rtl="0">
              <a:lnSpc>
                <a:spcPct val="90000"/>
              </a:lnSpc>
              <a:spcBef>
                <a:spcPts val="2568"/>
              </a:spcBef>
              <a:spcAft>
                <a:spcPts val="0"/>
              </a:spcAft>
              <a:buClr>
                <a:srgbClr val="3DE17B"/>
              </a:buClr>
              <a:buSzPct val="98666"/>
              <a:buFont typeface="Noto Sans Symbols"/>
              <a:buChar char="▪"/>
            </a:pPr>
            <a:r>
              <a:rPr lang="en-US" sz="296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Higher frequency (faster), more cores (better multitasking).</a:t>
            </a:r>
          </a:p>
          <a:p>
            <a:pPr marL="342900" marR="0" lvl="0" indent="-342900" algn="l" rtl="0">
              <a:lnSpc>
                <a:spcPct val="90000"/>
              </a:lnSpc>
              <a:spcBef>
                <a:spcPts val="2568"/>
              </a:spcBef>
              <a:spcAft>
                <a:spcPts val="0"/>
              </a:spcAft>
              <a:buClr>
                <a:srgbClr val="3DE17B"/>
              </a:buClr>
              <a:buSzPct val="98666"/>
              <a:buFont typeface="Noto Sans Symbols"/>
              <a:buChar char="▪"/>
            </a:pPr>
            <a:r>
              <a:rPr lang="en-US" sz="296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Want at least 4 cores on any computer.</a:t>
            </a:r>
          </a:p>
          <a:p>
            <a:pPr marL="342900" marR="0" lvl="0" indent="-342900" algn="l" rtl="0">
              <a:lnSpc>
                <a:spcPct val="90000"/>
              </a:lnSpc>
              <a:spcBef>
                <a:spcPts val="2568"/>
              </a:spcBef>
              <a:buClr>
                <a:srgbClr val="3DE17B"/>
              </a:buClr>
              <a:buSzPct val="98666"/>
              <a:buFont typeface="Noto Sans Symbols"/>
              <a:buChar char="▪"/>
            </a:pPr>
            <a:r>
              <a:rPr lang="en-US" sz="296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Determines the speed at which you do things.</a:t>
            </a:r>
          </a:p>
        </p:txBody>
      </p:sp>
      <p:cxnSp>
        <p:nvCxnSpPr>
          <p:cNvPr id="111" name="Shape 111"/>
          <p:cNvCxnSpPr/>
          <p:nvPr/>
        </p:nvCxnSpPr>
        <p:spPr>
          <a:xfrm>
            <a:off x="308887" y="712258"/>
            <a:ext cx="8546580" cy="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693431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 txBox="1">
            <a:spLocks noGrp="1"/>
          </p:cNvSpPr>
          <p:nvPr>
            <p:ph type="title"/>
          </p:nvPr>
        </p:nvSpPr>
        <p:spPr>
          <a:xfrm>
            <a:off x="216932" y="154490"/>
            <a:ext cx="8229600" cy="49252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Proxima Nova"/>
              <a:buNone/>
            </a:pPr>
            <a:r>
              <a:rPr lang="en-US" sz="288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The Laptop:</a:t>
            </a:r>
          </a:p>
        </p:txBody>
      </p:sp>
      <p:cxnSp>
        <p:nvCxnSpPr>
          <p:cNvPr id="118" name="Shape 118"/>
          <p:cNvCxnSpPr/>
          <p:nvPr/>
        </p:nvCxnSpPr>
        <p:spPr>
          <a:xfrm>
            <a:off x="308887" y="712258"/>
            <a:ext cx="8546580" cy="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8543" y="846644"/>
            <a:ext cx="5458121" cy="4093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38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 txBox="1">
            <a:spLocks noGrp="1"/>
          </p:cNvSpPr>
          <p:nvPr>
            <p:ph type="title"/>
          </p:nvPr>
        </p:nvSpPr>
        <p:spPr>
          <a:xfrm>
            <a:off x="216932" y="154490"/>
            <a:ext cx="8229600" cy="49252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Proxima Nova"/>
              <a:buNone/>
            </a:pPr>
            <a:r>
              <a:rPr lang="en-US" sz="288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The Laptop:</a:t>
            </a:r>
          </a:p>
        </p:txBody>
      </p:sp>
      <p:sp>
        <p:nvSpPr>
          <p:cNvPr id="126" name="Shape 126"/>
          <p:cNvSpPr txBox="1">
            <a:spLocks noGrp="1"/>
          </p:cNvSpPr>
          <p:nvPr>
            <p:ph type="body" idx="1"/>
          </p:nvPr>
        </p:nvSpPr>
        <p:spPr>
          <a:xfrm>
            <a:off x="326050" y="994196"/>
            <a:ext cx="8529418" cy="370977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DE17B"/>
              </a:buClr>
              <a:buSzPct val="98666"/>
              <a:buFont typeface="Noto Sans Symbols"/>
              <a:buChar char="▪"/>
            </a:pPr>
            <a:r>
              <a:rPr lang="en-US" sz="296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Your most important piece of hardware.</a:t>
            </a:r>
          </a:p>
          <a:p>
            <a:pPr marL="342900" marR="0" lvl="0" indent="-342900" algn="l" rtl="0">
              <a:lnSpc>
                <a:spcPct val="90000"/>
              </a:lnSpc>
              <a:spcBef>
                <a:spcPts val="2568"/>
              </a:spcBef>
              <a:spcAft>
                <a:spcPts val="0"/>
              </a:spcAft>
              <a:buClr>
                <a:srgbClr val="3DE17B"/>
              </a:buClr>
              <a:buSzPct val="98666"/>
              <a:buFont typeface="Noto Sans Symbols"/>
              <a:buChar char="▪"/>
            </a:pPr>
            <a:r>
              <a:rPr lang="en-US" sz="296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Least powerful, most portable, code won’t write itself!</a:t>
            </a:r>
          </a:p>
          <a:p>
            <a:pPr marL="342900" marR="0" lvl="0" indent="-342900" algn="l" rtl="0">
              <a:lnSpc>
                <a:spcPct val="90000"/>
              </a:lnSpc>
              <a:spcBef>
                <a:spcPts val="2568"/>
              </a:spcBef>
              <a:spcAft>
                <a:spcPts val="0"/>
              </a:spcAft>
              <a:buClr>
                <a:srgbClr val="3DE17B"/>
              </a:buClr>
              <a:buSzPct val="98666"/>
              <a:buFont typeface="Noto Sans Symbols"/>
              <a:buChar char="▪"/>
            </a:pPr>
            <a:r>
              <a:rPr lang="en-US" sz="296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$1000-$4000. Almost always worth spending as much as you can on a laptop.</a:t>
            </a:r>
          </a:p>
          <a:p>
            <a:pPr marL="342900" marR="0" lvl="0" indent="-342900" algn="l" rtl="0">
              <a:lnSpc>
                <a:spcPct val="90000"/>
              </a:lnSpc>
              <a:spcBef>
                <a:spcPts val="2568"/>
              </a:spcBef>
              <a:buClr>
                <a:srgbClr val="3DE17B"/>
              </a:buClr>
              <a:buSzPct val="98666"/>
              <a:buFont typeface="Noto Sans Symbols"/>
              <a:buChar char="▪"/>
            </a:pPr>
            <a:r>
              <a:rPr lang="en-US" sz="296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Unix based operating system (Mac or Linux).</a:t>
            </a:r>
          </a:p>
        </p:txBody>
      </p:sp>
      <p:cxnSp>
        <p:nvCxnSpPr>
          <p:cNvPr id="127" name="Shape 127"/>
          <p:cNvCxnSpPr/>
          <p:nvPr/>
        </p:nvCxnSpPr>
        <p:spPr>
          <a:xfrm>
            <a:off x="308887" y="712258"/>
            <a:ext cx="8546580" cy="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516786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 txBox="1">
            <a:spLocks noGrp="1"/>
          </p:cNvSpPr>
          <p:nvPr>
            <p:ph type="title"/>
          </p:nvPr>
        </p:nvSpPr>
        <p:spPr>
          <a:xfrm>
            <a:off x="216932" y="154490"/>
            <a:ext cx="8229600" cy="49252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Proxima Nova"/>
              <a:buNone/>
            </a:pPr>
            <a:r>
              <a:rPr lang="en-US" sz="288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The Desktop:</a:t>
            </a:r>
          </a:p>
        </p:txBody>
      </p:sp>
      <p:cxnSp>
        <p:nvCxnSpPr>
          <p:cNvPr id="134" name="Shape 134"/>
          <p:cNvCxnSpPr/>
          <p:nvPr/>
        </p:nvCxnSpPr>
        <p:spPr>
          <a:xfrm>
            <a:off x="308887" y="712258"/>
            <a:ext cx="8546580" cy="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7972" y="846644"/>
            <a:ext cx="5495042" cy="4121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349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 txBox="1">
            <a:spLocks noGrp="1"/>
          </p:cNvSpPr>
          <p:nvPr>
            <p:ph type="title"/>
          </p:nvPr>
        </p:nvSpPr>
        <p:spPr>
          <a:xfrm>
            <a:off x="216932" y="154490"/>
            <a:ext cx="8229600" cy="49252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Proxima Nova"/>
              <a:buNone/>
            </a:pPr>
            <a:r>
              <a:rPr lang="en-US" sz="288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The Desktop:</a:t>
            </a:r>
          </a:p>
        </p:txBody>
      </p:sp>
      <p:sp>
        <p:nvSpPr>
          <p:cNvPr id="142" name="Shape 142"/>
          <p:cNvSpPr txBox="1">
            <a:spLocks noGrp="1"/>
          </p:cNvSpPr>
          <p:nvPr>
            <p:ph type="body" idx="1"/>
          </p:nvPr>
        </p:nvSpPr>
        <p:spPr>
          <a:xfrm>
            <a:off x="326050" y="994196"/>
            <a:ext cx="8529418" cy="370977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3DE17B"/>
              </a:buClr>
              <a:buSzPct val="100000"/>
              <a:buFont typeface="Noto Sans Symbols"/>
              <a:buChar char="▪"/>
            </a:pPr>
            <a:r>
              <a:rPr lang="en-US" sz="3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More powerful for money, can leave plugged in and working on something for long periods of time (like web scraping).</a:t>
            </a:r>
          </a:p>
          <a:p>
            <a:pPr marL="342900" marR="0" lvl="0" indent="-342900" algn="l" rtl="0">
              <a:spcBef>
                <a:spcPts val="2568"/>
              </a:spcBef>
              <a:spcAft>
                <a:spcPts val="0"/>
              </a:spcAft>
              <a:buClr>
                <a:srgbClr val="3DE17B"/>
              </a:buClr>
              <a:buSzPct val="100000"/>
              <a:buFont typeface="Noto Sans Symbols"/>
              <a:buChar char="▪"/>
            </a:pPr>
            <a:r>
              <a:rPr lang="en-US" sz="3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Look for these in Full Professor’s offices (and borrow them!).</a:t>
            </a:r>
          </a:p>
          <a:p>
            <a:pPr marL="342900" marR="0" lvl="0" indent="-342900" algn="l" rtl="0">
              <a:spcBef>
                <a:spcPts val="2568"/>
              </a:spcBef>
              <a:spcAft>
                <a:spcPts val="0"/>
              </a:spcAft>
              <a:buClr>
                <a:srgbClr val="3DE17B"/>
              </a:buClr>
              <a:buSzPct val="100000"/>
              <a:buFont typeface="Noto Sans Symbols"/>
              <a:buChar char="▪"/>
            </a:pPr>
            <a:r>
              <a:rPr lang="en-US" sz="3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$500-$2000, even cheap ones are useful.</a:t>
            </a:r>
          </a:p>
          <a:p>
            <a:pPr marL="342900" marR="0" lvl="0" indent="-342900" algn="l" rtl="0">
              <a:spcBef>
                <a:spcPts val="2568"/>
              </a:spcBef>
              <a:buClr>
                <a:srgbClr val="3DE17B"/>
              </a:buClr>
              <a:buSzPct val="100000"/>
              <a:buFont typeface="Noto Sans Symbols"/>
              <a:buNone/>
            </a:pPr>
            <a:endParaRPr sz="3200" b="0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43" name="Shape 143"/>
          <p:cNvCxnSpPr/>
          <p:nvPr/>
        </p:nvCxnSpPr>
        <p:spPr>
          <a:xfrm>
            <a:off x="308887" y="712258"/>
            <a:ext cx="8546580" cy="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501637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>
            <a:spLocks noGrp="1"/>
          </p:cNvSpPr>
          <p:nvPr>
            <p:ph type="title"/>
          </p:nvPr>
        </p:nvSpPr>
        <p:spPr>
          <a:xfrm>
            <a:off x="216932" y="154490"/>
            <a:ext cx="8229600" cy="49252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Proxima Nova"/>
              <a:buNone/>
            </a:pPr>
            <a:r>
              <a:rPr lang="en-US" sz="288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The Workstation:</a:t>
            </a:r>
          </a:p>
        </p:txBody>
      </p:sp>
      <p:cxnSp>
        <p:nvCxnSpPr>
          <p:cNvPr id="150" name="Shape 150"/>
          <p:cNvCxnSpPr/>
          <p:nvPr/>
        </p:nvCxnSpPr>
        <p:spPr>
          <a:xfrm>
            <a:off x="308887" y="712258"/>
            <a:ext cx="8546580" cy="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6251" y="851357"/>
            <a:ext cx="5388204" cy="4041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10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 txBox="1">
            <a:spLocks noGrp="1"/>
          </p:cNvSpPr>
          <p:nvPr>
            <p:ph type="title"/>
          </p:nvPr>
        </p:nvSpPr>
        <p:spPr>
          <a:xfrm>
            <a:off x="216932" y="154490"/>
            <a:ext cx="8229600" cy="49252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Proxima Nova"/>
              <a:buNone/>
            </a:pPr>
            <a:r>
              <a:rPr lang="en-US" sz="288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The Workstation:</a:t>
            </a:r>
          </a:p>
        </p:txBody>
      </p:sp>
      <p:sp>
        <p:nvSpPr>
          <p:cNvPr id="158" name="Shape 158"/>
          <p:cNvSpPr txBox="1">
            <a:spLocks noGrp="1"/>
          </p:cNvSpPr>
          <p:nvPr>
            <p:ph type="body" idx="1"/>
          </p:nvPr>
        </p:nvSpPr>
        <p:spPr>
          <a:xfrm>
            <a:off x="326050" y="994196"/>
            <a:ext cx="8529418" cy="370977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3DE17B"/>
              </a:buClr>
              <a:buSzPct val="100000"/>
              <a:buFont typeface="Noto Sans Symbols"/>
              <a:buChar char="▪"/>
            </a:pPr>
            <a:r>
              <a:rPr lang="en-US" sz="3200" b="0" i="0" u="none" strike="noStrike" cap="none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Like a super desktop, more RAM, CPU power, hard drive space.</a:t>
            </a:r>
          </a:p>
          <a:p>
            <a:pPr marL="342900" marR="0" lvl="0" indent="-342900" algn="l" rtl="0">
              <a:spcBef>
                <a:spcPts val="2568"/>
              </a:spcBef>
              <a:spcAft>
                <a:spcPts val="0"/>
              </a:spcAft>
              <a:buClr>
                <a:srgbClr val="3DE17B"/>
              </a:buClr>
              <a:buSzPct val="100000"/>
              <a:buFont typeface="Noto Sans Symbols"/>
              <a:buChar char="▪"/>
            </a:pPr>
            <a:r>
              <a:rPr lang="en-US" sz="3200" b="0" i="0" u="none" strike="noStrike" cap="none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Pain to administer yourself. </a:t>
            </a:r>
          </a:p>
          <a:p>
            <a:pPr marL="342900" marR="0" lvl="0" indent="-342900" algn="l" rtl="0">
              <a:spcBef>
                <a:spcPts val="2568"/>
              </a:spcBef>
              <a:spcAft>
                <a:spcPts val="0"/>
              </a:spcAft>
              <a:buClr>
                <a:srgbClr val="3DE17B"/>
              </a:buClr>
              <a:buSzPct val="100000"/>
              <a:buFont typeface="Noto Sans Symbols"/>
              <a:buChar char="▪"/>
            </a:pPr>
            <a:r>
              <a:rPr lang="en-US" sz="3200" b="0" i="0" u="none" strike="noStrike" cap="none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$</a:t>
            </a:r>
            <a:r>
              <a:rPr lang="en-US" sz="3200" b="0" i="0" u="none" strike="noStrike" cap="none" dirty="0" smtClean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5,000-</a:t>
            </a:r>
            <a:r>
              <a:rPr lang="en-US" sz="3200" b="0" i="0" u="none" strike="noStrike" cap="none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$20,000+, Cheap ones not really worth it.</a:t>
            </a:r>
          </a:p>
          <a:p>
            <a:pPr marL="342900" marR="0" lvl="0" indent="-342900" algn="l" rtl="0">
              <a:spcBef>
                <a:spcPts val="2568"/>
              </a:spcBef>
              <a:buClr>
                <a:srgbClr val="3DE17B"/>
              </a:buClr>
              <a:buSzPct val="100000"/>
              <a:buFont typeface="Noto Sans Symbols"/>
              <a:buNone/>
            </a:pPr>
            <a:endParaRPr sz="3200" b="0" i="0" u="none" strike="noStrike" cap="none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59" name="Shape 159"/>
          <p:cNvCxnSpPr/>
          <p:nvPr/>
        </p:nvCxnSpPr>
        <p:spPr>
          <a:xfrm>
            <a:off x="308887" y="712258"/>
            <a:ext cx="8546580" cy="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89680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 txBox="1">
            <a:spLocks noGrp="1"/>
          </p:cNvSpPr>
          <p:nvPr>
            <p:ph type="title"/>
          </p:nvPr>
        </p:nvSpPr>
        <p:spPr>
          <a:xfrm>
            <a:off x="216932" y="154490"/>
            <a:ext cx="8229600" cy="49252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Proxima Nova"/>
              <a:buNone/>
            </a:pPr>
            <a:r>
              <a:rPr lang="en-US" sz="288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The Cluster:</a:t>
            </a:r>
          </a:p>
        </p:txBody>
      </p:sp>
      <p:cxnSp>
        <p:nvCxnSpPr>
          <p:cNvPr id="166" name="Shape 166"/>
          <p:cNvCxnSpPr/>
          <p:nvPr/>
        </p:nvCxnSpPr>
        <p:spPr>
          <a:xfrm>
            <a:off x="308887" y="712258"/>
            <a:ext cx="8546580" cy="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67" name="Shape 167" descr="Photo04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7539" y="799410"/>
            <a:ext cx="5588920" cy="419169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1537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 txBox="1">
            <a:spLocks noGrp="1"/>
          </p:cNvSpPr>
          <p:nvPr>
            <p:ph type="title"/>
          </p:nvPr>
        </p:nvSpPr>
        <p:spPr>
          <a:xfrm>
            <a:off x="216932" y="154490"/>
            <a:ext cx="8229600" cy="49252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Proxima Nova"/>
              <a:buNone/>
            </a:pPr>
            <a:r>
              <a:rPr lang="en-US" sz="288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The Cluster:</a:t>
            </a:r>
          </a:p>
        </p:txBody>
      </p:sp>
      <p:sp>
        <p:nvSpPr>
          <p:cNvPr id="174" name="Shape 174"/>
          <p:cNvSpPr txBox="1">
            <a:spLocks noGrp="1"/>
          </p:cNvSpPr>
          <p:nvPr>
            <p:ph type="body" idx="1"/>
          </p:nvPr>
        </p:nvSpPr>
        <p:spPr>
          <a:xfrm>
            <a:off x="326050" y="994196"/>
            <a:ext cx="8529418" cy="370977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3DE17B"/>
              </a:buClr>
              <a:buSzPct val="100000"/>
              <a:buFont typeface="Noto Sans Symbols"/>
              <a:buChar char="▪"/>
            </a:pPr>
            <a:r>
              <a:rPr lang="en-US" sz="3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Many computers (servers) linked together. Tons of RAM, CPU, great for parallelization.</a:t>
            </a:r>
          </a:p>
          <a:p>
            <a:pPr marL="342900" marR="0" lvl="0" indent="-342900" algn="l" rtl="0">
              <a:spcBef>
                <a:spcPts val="2568"/>
              </a:spcBef>
              <a:spcAft>
                <a:spcPts val="0"/>
              </a:spcAft>
              <a:buClr>
                <a:srgbClr val="3DE17B"/>
              </a:buClr>
              <a:buSzPct val="100000"/>
              <a:buFont typeface="Noto Sans Symbols"/>
              <a:buChar char="▪"/>
            </a:pPr>
            <a:r>
              <a:rPr lang="en-US" sz="3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Someone else has to deal with problems, but you have to wait in line for access.</a:t>
            </a:r>
          </a:p>
          <a:p>
            <a:pPr marL="342900" marR="0" lvl="0" indent="-342900" algn="l" rtl="0">
              <a:spcBef>
                <a:spcPts val="2568"/>
              </a:spcBef>
              <a:spcAft>
                <a:spcPts val="0"/>
              </a:spcAft>
              <a:buClr>
                <a:srgbClr val="3DE17B"/>
              </a:buClr>
              <a:buSzPct val="100000"/>
              <a:buFont typeface="Noto Sans Symbols"/>
              <a:buChar char="▪"/>
            </a:pPr>
            <a:r>
              <a:rPr lang="en-US" sz="3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$ you can’t afford one, your organization will own this, so it is “free” for you.</a:t>
            </a:r>
          </a:p>
          <a:p>
            <a:pPr marL="342900" marR="0" lvl="0" indent="-342900" algn="l" rtl="0">
              <a:spcBef>
                <a:spcPts val="2568"/>
              </a:spcBef>
              <a:buClr>
                <a:srgbClr val="3DE17B"/>
              </a:buClr>
              <a:buSzPct val="100000"/>
              <a:buFont typeface="Noto Sans Symbols"/>
              <a:buNone/>
            </a:pPr>
            <a:endParaRPr sz="3200" b="0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75" name="Shape 175"/>
          <p:cNvCxnSpPr/>
          <p:nvPr/>
        </p:nvCxnSpPr>
        <p:spPr>
          <a:xfrm>
            <a:off x="308887" y="712258"/>
            <a:ext cx="8546580" cy="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736087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 txBox="1">
            <a:spLocks noGrp="1"/>
          </p:cNvSpPr>
          <p:nvPr>
            <p:ph type="title"/>
          </p:nvPr>
        </p:nvSpPr>
        <p:spPr>
          <a:xfrm>
            <a:off x="216932" y="154490"/>
            <a:ext cx="8229600" cy="49252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Proxima Nova"/>
              <a:buNone/>
            </a:pPr>
            <a:r>
              <a:rPr lang="en-US" sz="288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The Supercomputer/Mainframe:</a:t>
            </a:r>
          </a:p>
        </p:txBody>
      </p:sp>
      <p:cxnSp>
        <p:nvCxnSpPr>
          <p:cNvPr id="182" name="Shape 182"/>
          <p:cNvCxnSpPr/>
          <p:nvPr/>
        </p:nvCxnSpPr>
        <p:spPr>
          <a:xfrm>
            <a:off x="308887" y="712258"/>
            <a:ext cx="8546580" cy="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83" name="Shape 183" descr="Photo03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99410"/>
            <a:ext cx="8839200" cy="314481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91013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799" y="886120"/>
            <a:ext cx="8062275" cy="1436636"/>
          </a:xfrm>
        </p:spPr>
        <p:txBody>
          <a:bodyPr>
            <a:normAutofit/>
          </a:bodyPr>
          <a:lstStyle/>
          <a:p>
            <a:r>
              <a:rPr lang="en-US" sz="4000" dirty="0" smtClean="0"/>
              <a:t>Big Data Analytics and HPC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72392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 txBox="1">
            <a:spLocks noGrp="1"/>
          </p:cNvSpPr>
          <p:nvPr>
            <p:ph type="title"/>
          </p:nvPr>
        </p:nvSpPr>
        <p:spPr>
          <a:xfrm>
            <a:off x="216932" y="154490"/>
            <a:ext cx="8229600" cy="49252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Proxima Nova"/>
              <a:buNone/>
            </a:pPr>
            <a:r>
              <a:rPr lang="en-US" sz="288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The Supercomputer/Mainframe :</a:t>
            </a:r>
          </a:p>
        </p:txBody>
      </p:sp>
      <p:sp>
        <p:nvSpPr>
          <p:cNvPr id="190" name="Shape 190"/>
          <p:cNvSpPr txBox="1">
            <a:spLocks noGrp="1"/>
          </p:cNvSpPr>
          <p:nvPr>
            <p:ph type="body" idx="1"/>
          </p:nvPr>
        </p:nvSpPr>
        <p:spPr>
          <a:xfrm>
            <a:off x="326050" y="994196"/>
            <a:ext cx="8529418" cy="370977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DE17B"/>
              </a:buClr>
              <a:buSzPct val="98666"/>
              <a:buFont typeface="Noto Sans Symbols"/>
              <a:buChar char="▪"/>
            </a:pPr>
            <a:r>
              <a:rPr lang="en-US" sz="296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Many computers connected together to work as one unit, useful for complex simulations where parts depend on each other. </a:t>
            </a:r>
          </a:p>
          <a:p>
            <a:pPr marL="342900" marR="0" lvl="0" indent="-342900" algn="l" rtl="0">
              <a:lnSpc>
                <a:spcPct val="90000"/>
              </a:lnSpc>
              <a:spcBef>
                <a:spcPts val="2568"/>
              </a:spcBef>
              <a:spcAft>
                <a:spcPts val="0"/>
              </a:spcAft>
              <a:buClr>
                <a:srgbClr val="3DE17B"/>
              </a:buClr>
              <a:buSzPct val="98666"/>
              <a:buFont typeface="Noto Sans Symbols"/>
              <a:buChar char="▪"/>
            </a:pPr>
            <a:r>
              <a:rPr lang="en-US" sz="296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Mainframes are for businesses, not research.</a:t>
            </a:r>
          </a:p>
          <a:p>
            <a:pPr marL="342900" marR="0" lvl="0" indent="-342900" algn="l" rtl="0">
              <a:lnSpc>
                <a:spcPct val="90000"/>
              </a:lnSpc>
              <a:spcBef>
                <a:spcPts val="2568"/>
              </a:spcBef>
              <a:spcAft>
                <a:spcPts val="0"/>
              </a:spcAft>
              <a:buClr>
                <a:srgbClr val="3DE17B"/>
              </a:buClr>
              <a:buSzPct val="98666"/>
              <a:buFont typeface="Noto Sans Symbols"/>
              <a:buChar char="▪"/>
            </a:pPr>
            <a:r>
              <a:rPr lang="en-US" sz="296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You need a </a:t>
            </a:r>
            <a:r>
              <a:rPr lang="en-US" sz="296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cluster</a:t>
            </a:r>
            <a:r>
              <a:rPr lang="en-US" sz="296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, </a:t>
            </a:r>
            <a:r>
              <a:rPr lang="en-US" sz="2960" b="1" i="0" u="none" strike="noStrike" cap="none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not</a:t>
            </a:r>
            <a:r>
              <a:rPr lang="en-US" sz="296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a supercomputer.</a:t>
            </a:r>
          </a:p>
          <a:p>
            <a:pPr marL="342900" marR="0" lvl="0" indent="-342900" algn="l" rtl="0">
              <a:lnSpc>
                <a:spcPct val="90000"/>
              </a:lnSpc>
              <a:spcBef>
                <a:spcPts val="2568"/>
              </a:spcBef>
              <a:spcAft>
                <a:spcPts val="0"/>
              </a:spcAft>
              <a:buClr>
                <a:srgbClr val="3DE17B"/>
              </a:buClr>
              <a:buSzPct val="98666"/>
              <a:buFont typeface="Noto Sans Symbols"/>
              <a:buChar char="▪"/>
            </a:pPr>
            <a:r>
              <a:rPr lang="en-US" sz="296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$ hundreds of millions to billions.</a:t>
            </a:r>
          </a:p>
          <a:p>
            <a:pPr marL="342900" marR="0" lvl="0" indent="-342900" algn="l" rtl="0">
              <a:lnSpc>
                <a:spcPct val="90000"/>
              </a:lnSpc>
              <a:spcBef>
                <a:spcPts val="2568"/>
              </a:spcBef>
              <a:buClr>
                <a:srgbClr val="3DE17B"/>
              </a:buClr>
              <a:buSzPct val="98666"/>
              <a:buFont typeface="Noto Sans Symbols"/>
              <a:buNone/>
            </a:pPr>
            <a:endParaRPr sz="2960" b="0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91" name="Shape 191"/>
          <p:cNvCxnSpPr/>
          <p:nvPr/>
        </p:nvCxnSpPr>
        <p:spPr>
          <a:xfrm>
            <a:off x="308887" y="712258"/>
            <a:ext cx="8546580" cy="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152958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 txBox="1">
            <a:spLocks noGrp="1"/>
          </p:cNvSpPr>
          <p:nvPr>
            <p:ph type="title"/>
          </p:nvPr>
        </p:nvSpPr>
        <p:spPr>
          <a:xfrm>
            <a:off x="216932" y="154490"/>
            <a:ext cx="8229600" cy="49252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Proxima Nova"/>
              <a:buNone/>
            </a:pPr>
            <a:r>
              <a:rPr lang="en-US" sz="288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My Two Cents:</a:t>
            </a:r>
          </a:p>
        </p:txBody>
      </p:sp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326050" y="994196"/>
            <a:ext cx="8529418" cy="370977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DE17B"/>
              </a:buClr>
              <a:buSzPct val="98666"/>
              <a:buFont typeface="Noto Sans Symbols"/>
              <a:buChar char="▪"/>
            </a:pPr>
            <a:r>
              <a:rPr lang="en-US" sz="296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Buy the best laptop you can afford.</a:t>
            </a:r>
          </a:p>
          <a:p>
            <a:pPr marL="342900" marR="0" lvl="0" indent="-342900" algn="l" rtl="0">
              <a:lnSpc>
                <a:spcPct val="90000"/>
              </a:lnSpc>
              <a:spcBef>
                <a:spcPts val="2568"/>
              </a:spcBef>
              <a:spcAft>
                <a:spcPts val="0"/>
              </a:spcAft>
              <a:buClr>
                <a:srgbClr val="3DE17B"/>
              </a:buClr>
              <a:buSzPct val="98666"/>
              <a:buFont typeface="Noto Sans Symbols"/>
              <a:buChar char="▪"/>
            </a:pPr>
            <a:r>
              <a:rPr lang="en-US" sz="296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Get access to a desktop (usually free, next thing worth spending on).</a:t>
            </a:r>
          </a:p>
          <a:p>
            <a:pPr marL="342900" marR="0" lvl="0" indent="-342900" algn="l" rtl="0">
              <a:lnSpc>
                <a:spcPct val="90000"/>
              </a:lnSpc>
              <a:spcBef>
                <a:spcPts val="2568"/>
              </a:spcBef>
              <a:spcAft>
                <a:spcPts val="0"/>
              </a:spcAft>
              <a:buClr>
                <a:srgbClr val="3DE17B"/>
              </a:buClr>
              <a:buSzPct val="98666"/>
              <a:buFont typeface="Noto Sans Symbols"/>
              <a:buChar char="▪"/>
            </a:pPr>
            <a:r>
              <a:rPr lang="en-US" sz="296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Get access to cluster (free).</a:t>
            </a:r>
          </a:p>
          <a:p>
            <a:pPr marL="342900" marR="0" lvl="0" indent="-342900" algn="l" rtl="0">
              <a:lnSpc>
                <a:spcPct val="90000"/>
              </a:lnSpc>
              <a:spcBef>
                <a:spcPts val="2568"/>
              </a:spcBef>
              <a:buClr>
                <a:srgbClr val="3DE17B"/>
              </a:buClr>
              <a:buSzPct val="98666"/>
              <a:buFont typeface="Noto Sans Symbols"/>
              <a:buChar char="▪"/>
            </a:pPr>
            <a:r>
              <a:rPr lang="en-US" sz="296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Other than that, money better spent on other things! You will really know if you need more.</a:t>
            </a:r>
          </a:p>
        </p:txBody>
      </p:sp>
      <p:cxnSp>
        <p:nvCxnSpPr>
          <p:cNvPr id="199" name="Shape 199"/>
          <p:cNvCxnSpPr/>
          <p:nvPr/>
        </p:nvCxnSpPr>
        <p:spPr>
          <a:xfrm>
            <a:off x="308887" y="712258"/>
            <a:ext cx="8546580" cy="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870614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799" y="886120"/>
            <a:ext cx="8062275" cy="1436636"/>
          </a:xfrm>
        </p:spPr>
        <p:txBody>
          <a:bodyPr>
            <a:normAutofit/>
          </a:bodyPr>
          <a:lstStyle/>
          <a:p>
            <a:r>
              <a:rPr lang="en-US" sz="4000" dirty="0" smtClean="0"/>
              <a:t>Remote Access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503798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932" y="154490"/>
            <a:ext cx="8229600" cy="49252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Remote Access Explained:</a:t>
            </a:r>
            <a:endParaRPr lang="en-US" dirty="0">
              <a:effectLst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6050" y="994197"/>
            <a:ext cx="8529418" cy="3709778"/>
          </a:xfrm>
        </p:spPr>
        <p:txBody>
          <a:bodyPr>
            <a:normAutofit/>
          </a:bodyPr>
          <a:lstStyle/>
          <a:p>
            <a:pPr>
              <a:spcBef>
                <a:spcPts val="2568"/>
              </a:spcBef>
              <a:buClr>
                <a:srgbClr val="3DE17B"/>
              </a:buClr>
              <a:buSzPct val="100000"/>
              <a:buFont typeface="Wingdings" charset="2"/>
              <a:buChar char="§"/>
            </a:pPr>
            <a:r>
              <a:rPr lang="en-US" dirty="0" smtClean="0"/>
              <a:t>Control a powerful desktop/ workstation/ server from your laptop remotely.</a:t>
            </a:r>
          </a:p>
          <a:p>
            <a:pPr>
              <a:spcBef>
                <a:spcPts val="2568"/>
              </a:spcBef>
              <a:buClr>
                <a:srgbClr val="3DE17B"/>
              </a:buClr>
              <a:buSzPct val="100000"/>
              <a:buFont typeface="Wingdings" charset="2"/>
              <a:buChar char="§"/>
            </a:pPr>
            <a:r>
              <a:rPr lang="en-US" dirty="0" smtClean="0"/>
              <a:t>Big computer does the “heavy lifting”.</a:t>
            </a:r>
          </a:p>
          <a:p>
            <a:pPr>
              <a:spcBef>
                <a:spcPts val="2568"/>
              </a:spcBef>
              <a:buClr>
                <a:srgbClr val="3DE17B"/>
              </a:buClr>
              <a:buSzPct val="100000"/>
              <a:buFont typeface="Wingdings" charset="2"/>
              <a:buChar char="§"/>
            </a:pPr>
            <a:r>
              <a:rPr lang="en-US" dirty="0" err="1" smtClean="0"/>
              <a:t>RStudio</a:t>
            </a:r>
            <a:r>
              <a:rPr lang="en-US" dirty="0" smtClean="0"/>
              <a:t> server or </a:t>
            </a:r>
            <a:r>
              <a:rPr lang="en-US" dirty="0" err="1" smtClean="0"/>
              <a:t>ssh</a:t>
            </a:r>
            <a:r>
              <a:rPr lang="en-US" dirty="0" smtClean="0"/>
              <a:t>.</a:t>
            </a:r>
          </a:p>
          <a:p>
            <a:pPr>
              <a:spcBef>
                <a:spcPts val="2568"/>
              </a:spcBef>
              <a:buClr>
                <a:srgbClr val="3DE17B"/>
              </a:buClr>
              <a:buSzPct val="100000"/>
              <a:buFont typeface="Wingdings" charset="2"/>
              <a:buChar char="§"/>
            </a:pPr>
            <a:r>
              <a:rPr lang="en-US" dirty="0" smtClean="0"/>
              <a:t>Security is paramount, I have been hacked!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308888" y="712259"/>
            <a:ext cx="8546580" cy="0"/>
          </a:xfrm>
          <a:prstGeom prst="line">
            <a:avLst/>
          </a:prstGeom>
          <a:ln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1970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932" y="154490"/>
            <a:ext cx="8229600" cy="492521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RStudio</a:t>
            </a:r>
            <a:r>
              <a:rPr lang="en-US" dirty="0" smtClean="0"/>
              <a:t> Server</a:t>
            </a:r>
            <a:endParaRPr lang="en-US" dirty="0">
              <a:effectLst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308888" y="712259"/>
            <a:ext cx="8546580" cy="0"/>
          </a:xfrm>
          <a:prstGeom prst="line">
            <a:avLst/>
          </a:prstGeom>
          <a:ln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9567" y="1033768"/>
            <a:ext cx="4536897" cy="3770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732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932" y="154490"/>
            <a:ext cx="8229600" cy="49252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SSH </a:t>
            </a:r>
            <a:r>
              <a:rPr lang="mr-IN" dirty="0" smtClean="0"/>
              <a:t>–</a:t>
            </a:r>
            <a:r>
              <a:rPr lang="en-US" dirty="0" smtClean="0"/>
              <a:t> Command Line Access</a:t>
            </a:r>
            <a:endParaRPr lang="en-US" dirty="0">
              <a:effectLst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308888" y="712259"/>
            <a:ext cx="8546580" cy="0"/>
          </a:xfrm>
          <a:prstGeom prst="line">
            <a:avLst/>
          </a:prstGeom>
          <a:ln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7715" y="953180"/>
            <a:ext cx="5618323" cy="3841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112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932" y="154490"/>
            <a:ext cx="8229600" cy="49252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Accessing “The Cluster”:</a:t>
            </a:r>
            <a:endParaRPr lang="en-US" dirty="0">
              <a:effectLst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6050" y="994197"/>
            <a:ext cx="8529418" cy="3709778"/>
          </a:xfrm>
        </p:spPr>
        <p:txBody>
          <a:bodyPr>
            <a:normAutofit fontScale="92500" lnSpcReduction="10000"/>
          </a:bodyPr>
          <a:lstStyle/>
          <a:p>
            <a:pPr>
              <a:spcBef>
                <a:spcPts val="2568"/>
              </a:spcBef>
              <a:buClr>
                <a:srgbClr val="3DE17B"/>
              </a:buClr>
              <a:buSzPct val="100000"/>
              <a:buFont typeface="Wingdings" charset="2"/>
              <a:buChar char="§"/>
            </a:pPr>
            <a:r>
              <a:rPr lang="en-US" dirty="0" smtClean="0"/>
              <a:t>Penn State has a big cluster.</a:t>
            </a:r>
          </a:p>
          <a:p>
            <a:pPr>
              <a:spcBef>
                <a:spcPts val="2568"/>
              </a:spcBef>
              <a:buClr>
                <a:srgbClr val="3DE17B"/>
              </a:buClr>
              <a:buSzPct val="100000"/>
              <a:buFont typeface="Wingdings" charset="2"/>
              <a:buChar char="§"/>
            </a:pPr>
            <a:r>
              <a:rPr lang="en-US" dirty="0" smtClean="0"/>
              <a:t>Often these are under-utilized, so lots of support to use them.</a:t>
            </a:r>
          </a:p>
          <a:p>
            <a:pPr>
              <a:spcBef>
                <a:spcPts val="2568"/>
              </a:spcBef>
              <a:buClr>
                <a:srgbClr val="3DE17B"/>
              </a:buClr>
              <a:buSzPct val="100000"/>
              <a:buFont typeface="Wingdings" charset="2"/>
              <a:buChar char="§"/>
            </a:pPr>
            <a:r>
              <a:rPr lang="en-US" dirty="0" smtClean="0"/>
              <a:t>Get training from the administrators, then complain if things do not work (sweet!). </a:t>
            </a:r>
          </a:p>
          <a:p>
            <a:pPr>
              <a:spcBef>
                <a:spcPts val="2568"/>
              </a:spcBef>
              <a:buClr>
                <a:srgbClr val="3DE17B"/>
              </a:buClr>
              <a:buSzPct val="100000"/>
              <a:buFont typeface="Wingdings" charset="2"/>
              <a:buChar char="§"/>
            </a:pPr>
            <a:r>
              <a:rPr lang="en-US" dirty="0">
                <a:hlinkClick r:id="rId3"/>
              </a:rPr>
              <a:t>http://www.cloud.psu.edu</a:t>
            </a:r>
            <a:r>
              <a:rPr lang="en-US" smtClean="0">
                <a:hlinkClick r:id="rId3"/>
              </a:rPr>
              <a:t>/</a:t>
            </a:r>
            <a:r>
              <a:rPr lang="en-US" smtClean="0"/>
              <a:t> </a:t>
            </a:r>
            <a:endParaRPr lang="en-US" dirty="0" smtClean="0"/>
          </a:p>
        </p:txBody>
      </p:sp>
      <p:cxnSp>
        <p:nvCxnSpPr>
          <p:cNvPr id="5" name="Straight Connector 4"/>
          <p:cNvCxnSpPr/>
          <p:nvPr/>
        </p:nvCxnSpPr>
        <p:spPr>
          <a:xfrm>
            <a:off x="308888" y="712259"/>
            <a:ext cx="8546580" cy="0"/>
          </a:xfrm>
          <a:prstGeom prst="line">
            <a:avLst/>
          </a:prstGeom>
          <a:ln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574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>
            <a:spLocks noGrp="1"/>
          </p:cNvSpPr>
          <p:nvPr>
            <p:ph type="title"/>
          </p:nvPr>
        </p:nvSpPr>
        <p:spPr>
          <a:xfrm>
            <a:off x="216932" y="154490"/>
            <a:ext cx="8229600" cy="49252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Proxima Nova"/>
              <a:buNone/>
            </a:pPr>
            <a:r>
              <a:rPr lang="en-US" sz="288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What are BDA and HPC?</a:t>
            </a:r>
          </a:p>
        </p:txBody>
      </p:sp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xfrm>
            <a:off x="326050" y="994196"/>
            <a:ext cx="8529418" cy="370977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3DE17B"/>
              </a:buClr>
              <a:buSzPct val="100000"/>
              <a:buFont typeface="Noto Sans Symbols"/>
              <a:buChar char="▪"/>
            </a:pPr>
            <a:r>
              <a:rPr lang="en-US" sz="3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An approach more than a specific set of tools.</a:t>
            </a:r>
          </a:p>
          <a:p>
            <a:pPr marL="342900" marR="0" lvl="0" indent="-342900" algn="l" rtl="0">
              <a:spcBef>
                <a:spcPts val="2568"/>
              </a:spcBef>
              <a:spcAft>
                <a:spcPts val="0"/>
              </a:spcAft>
              <a:buClr>
                <a:srgbClr val="3DE17B"/>
              </a:buClr>
              <a:buSzPct val="100000"/>
              <a:buFont typeface="Noto Sans Symbols"/>
              <a:buChar char="▪"/>
            </a:pPr>
            <a:r>
              <a:rPr lang="en-US" sz="3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Effort to scale up analysis.</a:t>
            </a:r>
          </a:p>
          <a:p>
            <a:pPr marL="342900" marR="0" lvl="0" indent="-342900" algn="l" rtl="0">
              <a:spcBef>
                <a:spcPts val="2568"/>
              </a:spcBef>
              <a:buClr>
                <a:srgbClr val="3DE17B"/>
              </a:buClr>
              <a:buSzPct val="100000"/>
              <a:buFont typeface="Noto Sans Symbols"/>
              <a:buChar char="▪"/>
            </a:pPr>
            <a:r>
              <a:rPr lang="en-US" sz="3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Determining the most efficient way to complete your task (time, resources).</a:t>
            </a:r>
          </a:p>
        </p:txBody>
      </p:sp>
      <p:cxnSp>
        <p:nvCxnSpPr>
          <p:cNvPr id="87" name="Shape 87"/>
          <p:cNvCxnSpPr/>
          <p:nvPr/>
        </p:nvCxnSpPr>
        <p:spPr>
          <a:xfrm>
            <a:off x="308887" y="712258"/>
            <a:ext cx="8546580" cy="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1232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 txBox="1">
            <a:spLocks noGrp="1"/>
          </p:cNvSpPr>
          <p:nvPr>
            <p:ph type="title"/>
          </p:nvPr>
        </p:nvSpPr>
        <p:spPr>
          <a:xfrm>
            <a:off x="216932" y="154490"/>
            <a:ext cx="8229600" cy="49252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Proxima Nova"/>
              <a:buNone/>
            </a:pPr>
            <a:r>
              <a:rPr lang="en-US" sz="288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HPC</a:t>
            </a:r>
          </a:p>
        </p:txBody>
      </p:sp>
      <p:sp>
        <p:nvSpPr>
          <p:cNvPr id="94" name="Shape 94"/>
          <p:cNvSpPr txBox="1">
            <a:spLocks noGrp="1"/>
          </p:cNvSpPr>
          <p:nvPr>
            <p:ph type="body" idx="1"/>
          </p:nvPr>
        </p:nvSpPr>
        <p:spPr>
          <a:xfrm>
            <a:off x="326050" y="994196"/>
            <a:ext cx="8529418" cy="1673588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3DE17B"/>
              </a:buClr>
              <a:buSzPct val="99200"/>
              <a:buFont typeface="Noto Sans Symbols"/>
              <a:buChar char="▪"/>
            </a:pPr>
            <a:r>
              <a:rPr lang="en-US" sz="248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Run data management task faster.</a:t>
            </a:r>
          </a:p>
          <a:p>
            <a:pPr marL="342900" marR="0" lvl="0" indent="-342900" algn="l" rtl="0">
              <a:lnSpc>
                <a:spcPct val="80000"/>
              </a:lnSpc>
              <a:spcBef>
                <a:spcPts val="2568"/>
              </a:spcBef>
              <a:spcAft>
                <a:spcPts val="0"/>
              </a:spcAft>
              <a:buClr>
                <a:srgbClr val="3DE17B"/>
              </a:buClr>
              <a:buSzPct val="99200"/>
              <a:buFont typeface="Noto Sans Symbols"/>
              <a:buChar char="▪"/>
            </a:pPr>
            <a:r>
              <a:rPr lang="en-US" sz="248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Work on a larger scale dataset.</a:t>
            </a:r>
          </a:p>
          <a:p>
            <a:pPr marL="342900" marR="0" lvl="0" indent="-342900" algn="l" rtl="0">
              <a:lnSpc>
                <a:spcPct val="80000"/>
              </a:lnSpc>
              <a:spcBef>
                <a:spcPts val="2568"/>
              </a:spcBef>
              <a:buClr>
                <a:srgbClr val="3DE17B"/>
              </a:buClr>
              <a:buSzPct val="99200"/>
              <a:buFont typeface="Noto Sans Symbols"/>
              <a:buChar char="▪"/>
            </a:pPr>
            <a:r>
              <a:rPr lang="en-US" sz="248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Perform more complex analyses.</a:t>
            </a:r>
          </a:p>
        </p:txBody>
      </p:sp>
      <p:cxnSp>
        <p:nvCxnSpPr>
          <p:cNvPr id="95" name="Shape 95"/>
          <p:cNvCxnSpPr/>
          <p:nvPr/>
        </p:nvCxnSpPr>
        <p:spPr>
          <a:xfrm>
            <a:off x="308887" y="712258"/>
            <a:ext cx="8546580" cy="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96" name="Shape 9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07909" y="2848841"/>
            <a:ext cx="5175315" cy="208993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56894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>
            <a:spLocks noGrp="1"/>
          </p:cNvSpPr>
          <p:nvPr>
            <p:ph type="title"/>
          </p:nvPr>
        </p:nvSpPr>
        <p:spPr>
          <a:xfrm>
            <a:off x="216932" y="154490"/>
            <a:ext cx="8229600" cy="49252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Proxima Nova"/>
              <a:buNone/>
            </a:pPr>
            <a:r>
              <a:rPr lang="en-US" sz="288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How Do We HPC?</a:t>
            </a:r>
          </a:p>
        </p:txBody>
      </p:sp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308887" y="994196"/>
            <a:ext cx="8529418" cy="3917168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3DE17B"/>
              </a:buClr>
              <a:buSzPct val="100000"/>
              <a:buFont typeface="Noto Sans Symbols"/>
              <a:buChar char="▪"/>
            </a:pPr>
            <a:r>
              <a:rPr lang="en-US" sz="3200" b="0" i="0" u="none" strike="noStrike" cap="none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Use efficient programming languages (C++ works well with R) – hard to learn.</a:t>
            </a:r>
          </a:p>
          <a:p>
            <a:pPr marL="342900" marR="0" lvl="0" indent="-342900" algn="l" rtl="0">
              <a:spcBef>
                <a:spcPts val="2568"/>
              </a:spcBef>
              <a:spcAft>
                <a:spcPts val="0"/>
              </a:spcAft>
              <a:buClr>
                <a:srgbClr val="3DE17B"/>
              </a:buClr>
              <a:buSzPct val="100000"/>
              <a:buFont typeface="Noto Sans Symbols"/>
              <a:buChar char="▪"/>
            </a:pPr>
            <a:r>
              <a:rPr lang="en-US" sz="3200" b="0" i="0" u="none" strike="noStrike" cap="none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Parallelization – </a:t>
            </a:r>
            <a:r>
              <a:rPr lang="en-US" sz="3200" b="0" i="0" u="none" strike="noStrike" cap="none" dirty="0" smtClean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divide </a:t>
            </a:r>
            <a:r>
              <a:rPr lang="en-US" sz="3200" b="0" i="0" u="none" strike="noStrike" cap="none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and conquer.</a:t>
            </a:r>
          </a:p>
          <a:p>
            <a:pPr marL="342900" marR="0" lvl="0" indent="-342900" algn="l" rtl="0">
              <a:spcBef>
                <a:spcPts val="2568"/>
              </a:spcBef>
              <a:spcAft>
                <a:spcPts val="0"/>
              </a:spcAft>
              <a:buClr>
                <a:srgbClr val="3DE17B"/>
              </a:buClr>
              <a:buSzPct val="100000"/>
              <a:buFont typeface="Noto Sans Symbols"/>
              <a:buChar char="▪"/>
            </a:pPr>
            <a:r>
              <a:rPr lang="en-US" sz="3200" b="0" i="0" u="none" strike="noStrike" cap="none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Efficient implementation.</a:t>
            </a:r>
          </a:p>
          <a:p>
            <a:pPr marL="342900" marR="0" lvl="0" indent="-342900" algn="l" rtl="0">
              <a:spcBef>
                <a:spcPts val="2568"/>
              </a:spcBef>
              <a:buClr>
                <a:srgbClr val="3DE17B"/>
              </a:buClr>
              <a:buSzPct val="100000"/>
              <a:buFont typeface="Noto Sans Symbols"/>
              <a:buChar char="▪"/>
            </a:pPr>
            <a:r>
              <a:rPr lang="en-US" sz="3200" b="0" i="0" u="none" strike="noStrike" cap="none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Good scheduling (take a nap!).</a:t>
            </a:r>
          </a:p>
        </p:txBody>
      </p:sp>
      <p:cxnSp>
        <p:nvCxnSpPr>
          <p:cNvPr id="104" name="Shape 104"/>
          <p:cNvCxnSpPr/>
          <p:nvPr/>
        </p:nvCxnSpPr>
        <p:spPr>
          <a:xfrm>
            <a:off x="308887" y="712258"/>
            <a:ext cx="8546580" cy="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581253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216932" y="154490"/>
            <a:ext cx="8229600" cy="49252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Proxima Nova"/>
              <a:buNone/>
            </a:pPr>
            <a:r>
              <a:rPr lang="en-US" sz="288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Big Data Analytics:</a:t>
            </a: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326050" y="994196"/>
            <a:ext cx="8529418" cy="85345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buClr>
                <a:srgbClr val="3DE17B"/>
              </a:buClr>
              <a:buSzPct val="100000"/>
              <a:buFont typeface="Noto Sans Symbols"/>
              <a:buChar char="▪"/>
            </a:pPr>
            <a:r>
              <a:rPr lang="en-US" sz="3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Work on a larger scale dataset.</a:t>
            </a:r>
          </a:p>
        </p:txBody>
      </p:sp>
      <p:cxnSp>
        <p:nvCxnSpPr>
          <p:cNvPr id="112" name="Shape 112"/>
          <p:cNvCxnSpPr/>
          <p:nvPr/>
        </p:nvCxnSpPr>
        <p:spPr>
          <a:xfrm>
            <a:off x="308887" y="712258"/>
            <a:ext cx="8546580" cy="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13" name="Shape 1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61031" y="1847653"/>
            <a:ext cx="2941401" cy="301343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81532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 txBox="1">
            <a:spLocks noGrp="1"/>
          </p:cNvSpPr>
          <p:nvPr>
            <p:ph type="title"/>
          </p:nvPr>
        </p:nvSpPr>
        <p:spPr>
          <a:xfrm>
            <a:off x="216932" y="154490"/>
            <a:ext cx="8229600" cy="49252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Proxima Nova"/>
              <a:buNone/>
            </a:pPr>
            <a:r>
              <a:rPr lang="en-US" sz="288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Big Data Analytics:</a:t>
            </a:r>
          </a:p>
        </p:txBody>
      </p:sp>
      <p:sp>
        <p:nvSpPr>
          <p:cNvPr id="120" name="Shape 120"/>
          <p:cNvSpPr txBox="1">
            <a:spLocks noGrp="1"/>
          </p:cNvSpPr>
          <p:nvPr>
            <p:ph type="body" idx="1"/>
          </p:nvPr>
        </p:nvSpPr>
        <p:spPr>
          <a:xfrm>
            <a:off x="326050" y="994196"/>
            <a:ext cx="8529418" cy="3738059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3DE17B"/>
              </a:buClr>
              <a:buSzPct val="100000"/>
              <a:buFont typeface="Noto Sans Symbols"/>
              <a:buChar char="▪"/>
            </a:pPr>
            <a:r>
              <a:rPr lang="en-US" sz="3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Use memory efficient data structures.</a:t>
            </a:r>
          </a:p>
          <a:p>
            <a:pPr marL="342900" marR="0" lvl="0" indent="-342900" algn="l" rtl="0">
              <a:spcBef>
                <a:spcPts val="2568"/>
              </a:spcBef>
              <a:spcAft>
                <a:spcPts val="0"/>
              </a:spcAft>
              <a:buClr>
                <a:srgbClr val="3DE17B"/>
              </a:buClr>
              <a:buSzPct val="100000"/>
              <a:buFont typeface="Noto Sans Symbols"/>
              <a:buChar char="▪"/>
            </a:pPr>
            <a:r>
              <a:rPr lang="en-US" sz="3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Chunking – work on one piece of dataset at a time.</a:t>
            </a:r>
          </a:p>
          <a:p>
            <a:pPr marL="342900" marR="0" lvl="0" indent="-342900" algn="l" rtl="0">
              <a:spcBef>
                <a:spcPts val="2568"/>
              </a:spcBef>
              <a:spcAft>
                <a:spcPts val="0"/>
              </a:spcAft>
              <a:buClr>
                <a:srgbClr val="3DE17B"/>
              </a:buClr>
              <a:buSzPct val="100000"/>
              <a:buFont typeface="Noto Sans Symbols"/>
              <a:buChar char="▪"/>
            </a:pPr>
            <a:r>
              <a:rPr lang="en-US" sz="3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More RAM (computer memory).</a:t>
            </a:r>
          </a:p>
          <a:p>
            <a:pPr marL="342900" marR="0" lvl="0" indent="-342900" algn="l" rtl="0">
              <a:spcBef>
                <a:spcPts val="2568"/>
              </a:spcBef>
              <a:spcAft>
                <a:spcPts val="0"/>
              </a:spcAft>
              <a:buClr>
                <a:srgbClr val="3DE17B"/>
              </a:buClr>
              <a:buSzPct val="100000"/>
              <a:buFont typeface="Noto Sans Symbols"/>
              <a:buChar char="▪"/>
            </a:pPr>
            <a:r>
              <a:rPr lang="en-US" sz="3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Good scheduling.</a:t>
            </a:r>
          </a:p>
          <a:p>
            <a:pPr marL="342900" marR="0" lvl="0" indent="-342900" algn="l" rtl="0">
              <a:spcBef>
                <a:spcPts val="2568"/>
              </a:spcBef>
              <a:buClr>
                <a:srgbClr val="3DE17B"/>
              </a:buClr>
              <a:buSzPct val="100000"/>
              <a:buFont typeface="Noto Sans Symbols"/>
              <a:buNone/>
            </a:pPr>
            <a:endParaRPr sz="3200" b="0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21" name="Shape 121"/>
          <p:cNvCxnSpPr/>
          <p:nvPr/>
        </p:nvCxnSpPr>
        <p:spPr>
          <a:xfrm>
            <a:off x="308887" y="712258"/>
            <a:ext cx="8546580" cy="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834239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>
            <a:spLocks noGrp="1"/>
          </p:cNvSpPr>
          <p:nvPr>
            <p:ph type="title"/>
          </p:nvPr>
        </p:nvSpPr>
        <p:spPr>
          <a:xfrm>
            <a:off x="216932" y="154490"/>
            <a:ext cx="8229600" cy="49252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Proxima Nova"/>
              <a:buNone/>
            </a:pPr>
            <a:r>
              <a:rPr lang="en-US" sz="288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How Do They Fit Together?</a:t>
            </a:r>
          </a:p>
        </p:txBody>
      </p:sp>
      <p:cxnSp>
        <p:nvCxnSpPr>
          <p:cNvPr id="128" name="Shape 128"/>
          <p:cNvCxnSpPr/>
          <p:nvPr/>
        </p:nvCxnSpPr>
        <p:spPr>
          <a:xfrm>
            <a:off x="308887" y="712258"/>
            <a:ext cx="8546580" cy="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9" name="Shape 129"/>
          <p:cNvSpPr/>
          <p:nvPr/>
        </p:nvSpPr>
        <p:spPr>
          <a:xfrm>
            <a:off x="2544600" y="1068650"/>
            <a:ext cx="4054800" cy="3595500"/>
          </a:xfrm>
          <a:prstGeom prst="ellipse">
            <a:avLst/>
          </a:prstGeom>
          <a:solidFill>
            <a:srgbClr val="1C4587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0" name="Shape 130"/>
          <p:cNvSpPr/>
          <p:nvPr/>
        </p:nvSpPr>
        <p:spPr>
          <a:xfrm>
            <a:off x="4314550" y="2828350"/>
            <a:ext cx="1617900" cy="1266600"/>
          </a:xfrm>
          <a:prstGeom prst="ellipse">
            <a:avLst/>
          </a:prstGeom>
          <a:solidFill>
            <a:srgbClr val="3DE17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1" name="Shape 131"/>
          <p:cNvSpPr txBox="1"/>
          <p:nvPr/>
        </p:nvSpPr>
        <p:spPr>
          <a:xfrm>
            <a:off x="3102675" y="1617950"/>
            <a:ext cx="3099600" cy="671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18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High Performance Computing</a:t>
            </a:r>
          </a:p>
        </p:txBody>
      </p:sp>
      <p:sp>
        <p:nvSpPr>
          <p:cNvPr id="132" name="Shape 132"/>
          <p:cNvSpPr txBox="1"/>
          <p:nvPr/>
        </p:nvSpPr>
        <p:spPr>
          <a:xfrm>
            <a:off x="4619100" y="3126100"/>
            <a:ext cx="1088700" cy="671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1800" b="1">
                <a:latin typeface="Calibri"/>
                <a:ea typeface="Calibri"/>
                <a:cs typeface="Calibri"/>
                <a:sym typeface="Calibri"/>
              </a:rPr>
              <a:t>Big Data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9473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2418</TotalTime>
  <Words>928</Words>
  <Application>Microsoft Macintosh PowerPoint</Application>
  <PresentationFormat>On-screen Show (16:9)</PresentationFormat>
  <Paragraphs>153</Paragraphs>
  <Slides>36</Slides>
  <Notes>36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4" baseType="lpstr">
      <vt:lpstr>Arial</vt:lpstr>
      <vt:lpstr>Calibri</vt:lpstr>
      <vt:lpstr>Noto Sans Symbols</vt:lpstr>
      <vt:lpstr>Proxima Nova</vt:lpstr>
      <vt:lpstr>Proxima Nova Extrabld</vt:lpstr>
      <vt:lpstr>Proxima Nova Regular</vt:lpstr>
      <vt:lpstr>Wingdings</vt:lpstr>
      <vt:lpstr>Office Theme</vt:lpstr>
      <vt:lpstr>Overview of Big Data and HPC</vt:lpstr>
      <vt:lpstr>What This Lecture Covers:</vt:lpstr>
      <vt:lpstr>Big Data Analytics and HPC</vt:lpstr>
      <vt:lpstr>What are BDA and HPC?</vt:lpstr>
      <vt:lpstr>HPC</vt:lpstr>
      <vt:lpstr>How Do We HPC?</vt:lpstr>
      <vt:lpstr>Big Data Analytics:</vt:lpstr>
      <vt:lpstr>Big Data Analytics:</vt:lpstr>
      <vt:lpstr>How Do They Fit Together?</vt:lpstr>
      <vt:lpstr>Strategy Checklist:</vt:lpstr>
      <vt:lpstr>Understand Your Challenge:</vt:lpstr>
      <vt:lpstr>Large Dataset:</vt:lpstr>
      <vt:lpstr>Long Runtime:</vt:lpstr>
      <vt:lpstr>Many Replications:</vt:lpstr>
      <vt:lpstr>Hardware</vt:lpstr>
      <vt:lpstr>An Overview:</vt:lpstr>
      <vt:lpstr>RAM:</vt:lpstr>
      <vt:lpstr>RAM:</vt:lpstr>
      <vt:lpstr>CPU:</vt:lpstr>
      <vt:lpstr>CPU:</vt:lpstr>
      <vt:lpstr>The Laptop:</vt:lpstr>
      <vt:lpstr>The Laptop:</vt:lpstr>
      <vt:lpstr>The Desktop:</vt:lpstr>
      <vt:lpstr>The Desktop:</vt:lpstr>
      <vt:lpstr>The Workstation:</vt:lpstr>
      <vt:lpstr>The Workstation:</vt:lpstr>
      <vt:lpstr>The Cluster:</vt:lpstr>
      <vt:lpstr>The Cluster:</vt:lpstr>
      <vt:lpstr>The Supercomputer/Mainframe:</vt:lpstr>
      <vt:lpstr>The Supercomputer/Mainframe :</vt:lpstr>
      <vt:lpstr>My Two Cents:</vt:lpstr>
      <vt:lpstr>Remote Access</vt:lpstr>
      <vt:lpstr>Remote Access Explained:</vt:lpstr>
      <vt:lpstr>RStudio Server</vt:lpstr>
      <vt:lpstr>SSH – Command Line Access</vt:lpstr>
      <vt:lpstr>Accessing “The Cluster”:</vt:lpstr>
    </vt:vector>
  </TitlesOfParts>
  <Company/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Proxima Nova Extrabold 36pt</dc:title>
  <dc:creator>Doren Berge</dc:creator>
  <cp:lastModifiedBy>Matt Denny</cp:lastModifiedBy>
  <cp:revision>51</cp:revision>
  <dcterms:created xsi:type="dcterms:W3CDTF">2017-07-26T21:21:35Z</dcterms:created>
  <dcterms:modified xsi:type="dcterms:W3CDTF">2018-03-12T21:00:54Z</dcterms:modified>
</cp:coreProperties>
</file>